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315" r:id="rId4"/>
    <p:sldId id="281" r:id="rId5"/>
    <p:sldId id="282" r:id="rId6"/>
    <p:sldId id="283" r:id="rId7"/>
    <p:sldId id="284" r:id="rId8"/>
    <p:sldId id="285" r:id="rId9"/>
    <p:sldId id="322" r:id="rId10"/>
    <p:sldId id="286" r:id="rId11"/>
    <p:sldId id="323" r:id="rId12"/>
    <p:sldId id="287" r:id="rId13"/>
    <p:sldId id="288" r:id="rId14"/>
    <p:sldId id="324" r:id="rId15"/>
    <p:sldId id="326" r:id="rId16"/>
    <p:sldId id="325" r:id="rId17"/>
    <p:sldId id="289" r:id="rId18"/>
    <p:sldId id="290" r:id="rId19"/>
    <p:sldId id="291" r:id="rId20"/>
    <p:sldId id="279" r:id="rId21"/>
    <p:sldId id="355" r:id="rId22"/>
    <p:sldId id="259" r:id="rId23"/>
    <p:sldId id="260" r:id="rId24"/>
    <p:sldId id="261" r:id="rId25"/>
    <p:sldId id="263" r:id="rId26"/>
    <p:sldId id="264" r:id="rId27"/>
    <p:sldId id="353" r:id="rId28"/>
    <p:sldId id="327" r:id="rId29"/>
    <p:sldId id="275" r:id="rId30"/>
    <p:sldId id="271" r:id="rId31"/>
    <p:sldId id="318" r:id="rId32"/>
    <p:sldId id="276" r:id="rId33"/>
    <p:sldId id="328" r:id="rId34"/>
    <p:sldId id="354" r:id="rId35"/>
    <p:sldId id="274" r:id="rId36"/>
    <p:sldId id="277" r:id="rId37"/>
    <p:sldId id="278" r:id="rId38"/>
    <p:sldId id="331" r:id="rId39"/>
    <p:sldId id="330" r:id="rId40"/>
    <p:sldId id="329" r:id="rId41"/>
    <p:sldId id="292" r:id="rId42"/>
    <p:sldId id="316" r:id="rId43"/>
    <p:sldId id="296" r:id="rId44"/>
    <p:sldId id="297" r:id="rId45"/>
    <p:sldId id="298" r:id="rId46"/>
    <p:sldId id="332" r:id="rId47"/>
    <p:sldId id="300" r:id="rId48"/>
    <p:sldId id="333" r:id="rId49"/>
    <p:sldId id="301" r:id="rId50"/>
    <p:sldId id="334" r:id="rId51"/>
    <p:sldId id="335" r:id="rId52"/>
    <p:sldId id="302" r:id="rId53"/>
    <p:sldId id="338" r:id="rId54"/>
    <p:sldId id="337" r:id="rId55"/>
    <p:sldId id="339" r:id="rId56"/>
    <p:sldId id="336" r:id="rId57"/>
    <p:sldId id="303" r:id="rId58"/>
    <p:sldId id="342" r:id="rId59"/>
    <p:sldId id="343" r:id="rId60"/>
    <p:sldId id="341" r:id="rId61"/>
    <p:sldId id="340" r:id="rId62"/>
    <p:sldId id="293" r:id="rId63"/>
    <p:sldId id="317" r:id="rId64"/>
    <p:sldId id="320" r:id="rId65"/>
    <p:sldId id="305" r:id="rId66"/>
    <p:sldId id="306" r:id="rId67"/>
    <p:sldId id="344" r:id="rId68"/>
    <p:sldId id="345" r:id="rId69"/>
    <p:sldId id="309" r:id="rId70"/>
    <p:sldId id="350" r:id="rId71"/>
    <p:sldId id="357" r:id="rId72"/>
    <p:sldId id="356" r:id="rId73"/>
    <p:sldId id="358" r:id="rId74"/>
    <p:sldId id="310" r:id="rId75"/>
    <p:sldId id="351" r:id="rId76"/>
    <p:sldId id="321" r:id="rId77"/>
    <p:sldId id="352" r:id="rId78"/>
    <p:sldId id="311" r:id="rId79"/>
    <p:sldId id="313" r:id="rId80"/>
    <p:sldId id="314" r:id="rId8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DE80BC8-8A68-FB43-9B6E-8D63113D73B7}">
          <p14:sldIdLst>
            <p14:sldId id="256"/>
            <p14:sldId id="315"/>
            <p14:sldId id="281"/>
            <p14:sldId id="282"/>
            <p14:sldId id="283"/>
            <p14:sldId id="284"/>
            <p14:sldId id="285"/>
            <p14:sldId id="322"/>
            <p14:sldId id="286"/>
            <p14:sldId id="323"/>
            <p14:sldId id="287"/>
            <p14:sldId id="288"/>
            <p14:sldId id="324"/>
            <p14:sldId id="326"/>
            <p14:sldId id="325"/>
            <p14:sldId id="289"/>
            <p14:sldId id="290"/>
            <p14:sldId id="291"/>
          </p14:sldIdLst>
        </p14:section>
        <p14:section name="Untitled Section" id="{E8877002-EFC0-D242-9809-054E9F041D7C}">
          <p14:sldIdLst>
            <p14:sldId id="279"/>
            <p14:sldId id="355"/>
            <p14:sldId id="259"/>
            <p14:sldId id="260"/>
            <p14:sldId id="261"/>
            <p14:sldId id="263"/>
            <p14:sldId id="264"/>
            <p14:sldId id="353"/>
            <p14:sldId id="327"/>
            <p14:sldId id="275"/>
            <p14:sldId id="271"/>
            <p14:sldId id="318"/>
            <p14:sldId id="276"/>
            <p14:sldId id="328"/>
            <p14:sldId id="354"/>
            <p14:sldId id="274"/>
            <p14:sldId id="277"/>
            <p14:sldId id="278"/>
            <p14:sldId id="331"/>
            <p14:sldId id="330"/>
            <p14:sldId id="329"/>
            <p14:sldId id="292"/>
            <p14:sldId id="316"/>
            <p14:sldId id="296"/>
            <p14:sldId id="297"/>
            <p14:sldId id="298"/>
            <p14:sldId id="332"/>
            <p14:sldId id="300"/>
            <p14:sldId id="333"/>
            <p14:sldId id="301"/>
            <p14:sldId id="334"/>
            <p14:sldId id="335"/>
            <p14:sldId id="302"/>
            <p14:sldId id="338"/>
            <p14:sldId id="337"/>
            <p14:sldId id="339"/>
            <p14:sldId id="336"/>
            <p14:sldId id="303"/>
            <p14:sldId id="342"/>
            <p14:sldId id="343"/>
            <p14:sldId id="341"/>
            <p14:sldId id="340"/>
            <p14:sldId id="293"/>
            <p14:sldId id="317"/>
            <p14:sldId id="320"/>
            <p14:sldId id="305"/>
            <p14:sldId id="306"/>
            <p14:sldId id="344"/>
            <p14:sldId id="345"/>
            <p14:sldId id="309"/>
            <p14:sldId id="350"/>
            <p14:sldId id="357"/>
            <p14:sldId id="356"/>
            <p14:sldId id="358"/>
            <p14:sldId id="310"/>
            <p14:sldId id="351"/>
            <p14:sldId id="321"/>
            <p14:sldId id="352"/>
            <p14:sldId id="311"/>
            <p14:sldId id="313"/>
            <p14:sldId id="314"/>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D763"/>
    <a:srgbClr val="FFFF66"/>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9176" autoAdjust="0"/>
    <p:restoredTop sz="94643"/>
  </p:normalViewPr>
  <p:slideViewPr>
    <p:cSldViewPr snapToGrid="0">
      <p:cViewPr varScale="1">
        <p:scale>
          <a:sx n="62" d="100"/>
          <a:sy n="62" d="100"/>
        </p:scale>
        <p:origin x="72" y="30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presProps" Target="presProps.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E4B9DA1-9201-4E87-B831-30135614BBA9}" type="datetimeFigureOut">
              <a:rPr lang="en-US" smtClean="0"/>
              <a:pPr/>
              <a:t>8/8/2016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E85176-238C-443C-96D5-14B1B9FD913D}" type="slidenum">
              <a:rPr lang="en-US" smtClean="0"/>
              <a:pPr/>
              <a:t>‹#›</a:t>
            </a:fld>
            <a:endParaRPr lang="en-US"/>
          </a:p>
        </p:txBody>
      </p:sp>
    </p:spTree>
    <p:extLst>
      <p:ext uri="{BB962C8B-B14F-4D97-AF65-F5344CB8AC3E}">
        <p14:creationId xmlns:p14="http://schemas.microsoft.com/office/powerpoint/2010/main" val="1873834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4B9DA1-9201-4E87-B831-30135614BBA9}" type="datetimeFigureOut">
              <a:rPr lang="en-US" smtClean="0"/>
              <a:pPr/>
              <a:t>8/8/2016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E85176-238C-443C-96D5-14B1B9FD913D}" type="slidenum">
              <a:rPr lang="en-US" smtClean="0"/>
              <a:pPr/>
              <a:t>‹#›</a:t>
            </a:fld>
            <a:endParaRPr lang="en-US"/>
          </a:p>
        </p:txBody>
      </p:sp>
    </p:spTree>
    <p:extLst>
      <p:ext uri="{BB962C8B-B14F-4D97-AF65-F5344CB8AC3E}">
        <p14:creationId xmlns:p14="http://schemas.microsoft.com/office/powerpoint/2010/main" val="3534309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4B9DA1-9201-4E87-B831-30135614BBA9}" type="datetimeFigureOut">
              <a:rPr lang="en-US" smtClean="0"/>
              <a:pPr/>
              <a:t>8/8/2016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E85176-238C-443C-96D5-14B1B9FD913D}" type="slidenum">
              <a:rPr lang="en-US" smtClean="0"/>
              <a:pPr/>
              <a:t>‹#›</a:t>
            </a:fld>
            <a:endParaRPr lang="en-US"/>
          </a:p>
        </p:txBody>
      </p:sp>
    </p:spTree>
    <p:extLst>
      <p:ext uri="{BB962C8B-B14F-4D97-AF65-F5344CB8AC3E}">
        <p14:creationId xmlns:p14="http://schemas.microsoft.com/office/powerpoint/2010/main" val="8471322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BBCF751-B5D7-45D3-9072-6CC59F559355}" type="datetimeFigureOut">
              <a:rPr lang="en-US" smtClean="0"/>
              <a:pPr/>
              <a:t>8/8/2016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6A184-6A92-423D-B215-2312E3EC0FE7}" type="slidenum">
              <a:rPr lang="en-US" smtClean="0"/>
              <a:pPr/>
              <a:t>‹#›</a:t>
            </a:fld>
            <a:endParaRPr lang="en-US"/>
          </a:p>
        </p:txBody>
      </p:sp>
    </p:spTree>
    <p:extLst>
      <p:ext uri="{BB962C8B-B14F-4D97-AF65-F5344CB8AC3E}">
        <p14:creationId xmlns:p14="http://schemas.microsoft.com/office/powerpoint/2010/main" val="16917214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BCF751-B5D7-45D3-9072-6CC59F559355}" type="datetimeFigureOut">
              <a:rPr lang="en-US" smtClean="0"/>
              <a:pPr/>
              <a:t>8/8/2016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6A184-6A92-423D-B215-2312E3EC0FE7}" type="slidenum">
              <a:rPr lang="en-US" smtClean="0"/>
              <a:pPr/>
              <a:t>‹#›</a:t>
            </a:fld>
            <a:endParaRPr lang="en-US"/>
          </a:p>
        </p:txBody>
      </p:sp>
    </p:spTree>
    <p:extLst>
      <p:ext uri="{BB962C8B-B14F-4D97-AF65-F5344CB8AC3E}">
        <p14:creationId xmlns:p14="http://schemas.microsoft.com/office/powerpoint/2010/main" val="14782967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BCF751-B5D7-45D3-9072-6CC59F559355}" type="datetimeFigureOut">
              <a:rPr lang="en-US" smtClean="0"/>
              <a:pPr/>
              <a:t>8/8/2016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6A184-6A92-423D-B215-2312E3EC0FE7}" type="slidenum">
              <a:rPr lang="en-US" smtClean="0"/>
              <a:pPr/>
              <a:t>‹#›</a:t>
            </a:fld>
            <a:endParaRPr lang="en-US"/>
          </a:p>
        </p:txBody>
      </p:sp>
    </p:spTree>
    <p:extLst>
      <p:ext uri="{BB962C8B-B14F-4D97-AF65-F5344CB8AC3E}">
        <p14:creationId xmlns:p14="http://schemas.microsoft.com/office/powerpoint/2010/main" val="29151104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BBCF751-B5D7-45D3-9072-6CC59F559355}" type="datetimeFigureOut">
              <a:rPr lang="en-US" smtClean="0"/>
              <a:pPr/>
              <a:t>8/8/2016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96A184-6A92-423D-B215-2312E3EC0FE7}" type="slidenum">
              <a:rPr lang="en-US" smtClean="0"/>
              <a:pPr/>
              <a:t>‹#›</a:t>
            </a:fld>
            <a:endParaRPr lang="en-US"/>
          </a:p>
        </p:txBody>
      </p:sp>
    </p:spTree>
    <p:extLst>
      <p:ext uri="{BB962C8B-B14F-4D97-AF65-F5344CB8AC3E}">
        <p14:creationId xmlns:p14="http://schemas.microsoft.com/office/powerpoint/2010/main" val="22658472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BBCF751-B5D7-45D3-9072-6CC59F559355}" type="datetimeFigureOut">
              <a:rPr lang="en-US" smtClean="0"/>
              <a:pPr/>
              <a:t>8/8/2016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96A184-6A92-423D-B215-2312E3EC0FE7}" type="slidenum">
              <a:rPr lang="en-US" smtClean="0"/>
              <a:pPr/>
              <a:t>‹#›</a:t>
            </a:fld>
            <a:endParaRPr lang="en-US"/>
          </a:p>
        </p:txBody>
      </p:sp>
    </p:spTree>
    <p:extLst>
      <p:ext uri="{BB962C8B-B14F-4D97-AF65-F5344CB8AC3E}">
        <p14:creationId xmlns:p14="http://schemas.microsoft.com/office/powerpoint/2010/main" val="24416155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BBCF751-B5D7-45D3-9072-6CC59F559355}" type="datetimeFigureOut">
              <a:rPr lang="en-US" smtClean="0"/>
              <a:pPr/>
              <a:t>8/8/2016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96A184-6A92-423D-B215-2312E3EC0FE7}" type="slidenum">
              <a:rPr lang="en-US" smtClean="0"/>
              <a:pPr/>
              <a:t>‹#›</a:t>
            </a:fld>
            <a:endParaRPr lang="en-US"/>
          </a:p>
        </p:txBody>
      </p:sp>
    </p:spTree>
    <p:extLst>
      <p:ext uri="{BB962C8B-B14F-4D97-AF65-F5344CB8AC3E}">
        <p14:creationId xmlns:p14="http://schemas.microsoft.com/office/powerpoint/2010/main" val="27400492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BCF751-B5D7-45D3-9072-6CC59F559355}" type="datetimeFigureOut">
              <a:rPr lang="en-US" smtClean="0"/>
              <a:pPr/>
              <a:t>8/8/2016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96A184-6A92-423D-B215-2312E3EC0FE7}" type="slidenum">
              <a:rPr lang="en-US" smtClean="0"/>
              <a:pPr/>
              <a:t>‹#›</a:t>
            </a:fld>
            <a:endParaRPr lang="en-US"/>
          </a:p>
        </p:txBody>
      </p:sp>
    </p:spTree>
    <p:extLst>
      <p:ext uri="{BB962C8B-B14F-4D97-AF65-F5344CB8AC3E}">
        <p14:creationId xmlns:p14="http://schemas.microsoft.com/office/powerpoint/2010/main" val="42633791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BBCF751-B5D7-45D3-9072-6CC59F559355}" type="datetimeFigureOut">
              <a:rPr lang="en-US" smtClean="0"/>
              <a:pPr/>
              <a:t>8/8/2016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96A184-6A92-423D-B215-2312E3EC0FE7}" type="slidenum">
              <a:rPr lang="en-US" smtClean="0"/>
              <a:pPr/>
              <a:t>‹#›</a:t>
            </a:fld>
            <a:endParaRPr lang="en-US"/>
          </a:p>
        </p:txBody>
      </p:sp>
    </p:spTree>
    <p:extLst>
      <p:ext uri="{BB962C8B-B14F-4D97-AF65-F5344CB8AC3E}">
        <p14:creationId xmlns:p14="http://schemas.microsoft.com/office/powerpoint/2010/main" val="1654242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lgn="l">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a:lstStyle>
            <a:lvl1pPr>
              <a:defRPr>
                <a:solidFill>
                  <a:srgbClr val="FFFF66"/>
                </a:solidFill>
              </a:defRPr>
            </a:lvl1pPr>
          </a:lstStyle>
          <a:p>
            <a:r>
              <a:rPr lang="en-US" dirty="0"/>
              <a:t>Click to edit Master title style</a:t>
            </a:r>
          </a:p>
        </p:txBody>
      </p:sp>
    </p:spTree>
    <p:extLst>
      <p:ext uri="{BB962C8B-B14F-4D97-AF65-F5344CB8AC3E}">
        <p14:creationId xmlns:p14="http://schemas.microsoft.com/office/powerpoint/2010/main" val="17157719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BBCF751-B5D7-45D3-9072-6CC59F559355}" type="datetimeFigureOut">
              <a:rPr lang="en-US" smtClean="0"/>
              <a:pPr/>
              <a:t>8/8/2016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96A184-6A92-423D-B215-2312E3EC0FE7}" type="slidenum">
              <a:rPr lang="en-US" smtClean="0"/>
              <a:pPr/>
              <a:t>‹#›</a:t>
            </a:fld>
            <a:endParaRPr lang="en-US"/>
          </a:p>
        </p:txBody>
      </p:sp>
    </p:spTree>
    <p:extLst>
      <p:ext uri="{BB962C8B-B14F-4D97-AF65-F5344CB8AC3E}">
        <p14:creationId xmlns:p14="http://schemas.microsoft.com/office/powerpoint/2010/main" val="1573691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BCF751-B5D7-45D3-9072-6CC59F559355}" type="datetimeFigureOut">
              <a:rPr lang="en-US" smtClean="0"/>
              <a:pPr/>
              <a:t>8/8/2016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6A184-6A92-423D-B215-2312E3EC0FE7}" type="slidenum">
              <a:rPr lang="en-US" smtClean="0"/>
              <a:pPr/>
              <a:t>‹#›</a:t>
            </a:fld>
            <a:endParaRPr lang="en-US"/>
          </a:p>
        </p:txBody>
      </p:sp>
    </p:spTree>
    <p:extLst>
      <p:ext uri="{BB962C8B-B14F-4D97-AF65-F5344CB8AC3E}">
        <p14:creationId xmlns:p14="http://schemas.microsoft.com/office/powerpoint/2010/main" val="22504889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BCF751-B5D7-45D3-9072-6CC59F559355}" type="datetimeFigureOut">
              <a:rPr lang="en-US" smtClean="0"/>
              <a:pPr/>
              <a:t>8/8/2016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6A184-6A92-423D-B215-2312E3EC0FE7}" type="slidenum">
              <a:rPr lang="en-US" smtClean="0"/>
              <a:pPr/>
              <a:t>‹#›</a:t>
            </a:fld>
            <a:endParaRPr lang="en-US"/>
          </a:p>
        </p:txBody>
      </p:sp>
    </p:spTree>
    <p:extLst>
      <p:ext uri="{BB962C8B-B14F-4D97-AF65-F5344CB8AC3E}">
        <p14:creationId xmlns:p14="http://schemas.microsoft.com/office/powerpoint/2010/main" val="3379030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4B9DA1-9201-4E87-B831-30135614BBA9}" type="datetimeFigureOut">
              <a:rPr lang="en-US" smtClean="0"/>
              <a:pPr/>
              <a:t>8/8/2016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E85176-238C-443C-96D5-14B1B9FD913D}" type="slidenum">
              <a:rPr lang="en-US" smtClean="0"/>
              <a:pPr/>
              <a:t>‹#›</a:t>
            </a:fld>
            <a:endParaRPr lang="en-US"/>
          </a:p>
        </p:txBody>
      </p:sp>
    </p:spTree>
    <p:extLst>
      <p:ext uri="{BB962C8B-B14F-4D97-AF65-F5344CB8AC3E}">
        <p14:creationId xmlns:p14="http://schemas.microsoft.com/office/powerpoint/2010/main" val="2141928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E4B9DA1-9201-4E87-B831-30135614BBA9}" type="datetimeFigureOut">
              <a:rPr lang="en-US" smtClean="0"/>
              <a:pPr/>
              <a:t>8/8/2016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E85176-238C-443C-96D5-14B1B9FD913D}" type="slidenum">
              <a:rPr lang="en-US" smtClean="0"/>
              <a:pPr/>
              <a:t>‹#›</a:t>
            </a:fld>
            <a:endParaRPr lang="en-US"/>
          </a:p>
        </p:txBody>
      </p:sp>
    </p:spTree>
    <p:extLst>
      <p:ext uri="{BB962C8B-B14F-4D97-AF65-F5344CB8AC3E}">
        <p14:creationId xmlns:p14="http://schemas.microsoft.com/office/powerpoint/2010/main" val="3523835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E4B9DA1-9201-4E87-B831-30135614BBA9}" type="datetimeFigureOut">
              <a:rPr lang="en-US" smtClean="0"/>
              <a:pPr/>
              <a:t>8/8/2016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E85176-238C-443C-96D5-14B1B9FD913D}" type="slidenum">
              <a:rPr lang="en-US" smtClean="0"/>
              <a:pPr/>
              <a:t>‹#›</a:t>
            </a:fld>
            <a:endParaRPr lang="en-US"/>
          </a:p>
        </p:txBody>
      </p:sp>
    </p:spTree>
    <p:extLst>
      <p:ext uri="{BB962C8B-B14F-4D97-AF65-F5344CB8AC3E}">
        <p14:creationId xmlns:p14="http://schemas.microsoft.com/office/powerpoint/2010/main" val="2936717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E4B9DA1-9201-4E87-B831-30135614BBA9}" type="datetimeFigureOut">
              <a:rPr lang="en-US" smtClean="0"/>
              <a:pPr/>
              <a:t>8/8/2016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E85176-238C-443C-96D5-14B1B9FD913D}" type="slidenum">
              <a:rPr lang="en-US" smtClean="0"/>
              <a:pPr/>
              <a:t>‹#›</a:t>
            </a:fld>
            <a:endParaRPr lang="en-US"/>
          </a:p>
        </p:txBody>
      </p:sp>
    </p:spTree>
    <p:extLst>
      <p:ext uri="{BB962C8B-B14F-4D97-AF65-F5344CB8AC3E}">
        <p14:creationId xmlns:p14="http://schemas.microsoft.com/office/powerpoint/2010/main" val="2482914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4B9DA1-9201-4E87-B831-30135614BBA9}" type="datetimeFigureOut">
              <a:rPr lang="en-US" smtClean="0"/>
              <a:pPr/>
              <a:t>8/8/2016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E85176-238C-443C-96D5-14B1B9FD913D}" type="slidenum">
              <a:rPr lang="en-US" smtClean="0"/>
              <a:pPr/>
              <a:t>‹#›</a:t>
            </a:fld>
            <a:endParaRPr lang="en-US"/>
          </a:p>
        </p:txBody>
      </p:sp>
    </p:spTree>
    <p:extLst>
      <p:ext uri="{BB962C8B-B14F-4D97-AF65-F5344CB8AC3E}">
        <p14:creationId xmlns:p14="http://schemas.microsoft.com/office/powerpoint/2010/main" val="2543982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E4B9DA1-9201-4E87-B831-30135614BBA9}" type="datetimeFigureOut">
              <a:rPr lang="en-US" smtClean="0"/>
              <a:pPr/>
              <a:t>8/8/2016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E85176-238C-443C-96D5-14B1B9FD913D}" type="slidenum">
              <a:rPr lang="en-US" smtClean="0"/>
              <a:pPr/>
              <a:t>‹#›</a:t>
            </a:fld>
            <a:endParaRPr lang="en-US"/>
          </a:p>
        </p:txBody>
      </p:sp>
    </p:spTree>
    <p:extLst>
      <p:ext uri="{BB962C8B-B14F-4D97-AF65-F5344CB8AC3E}">
        <p14:creationId xmlns:p14="http://schemas.microsoft.com/office/powerpoint/2010/main" val="2327589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E4B9DA1-9201-4E87-B831-30135614BBA9}" type="datetimeFigureOut">
              <a:rPr lang="en-US" smtClean="0"/>
              <a:pPr/>
              <a:t>8/8/2016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E85176-238C-443C-96D5-14B1B9FD913D}" type="slidenum">
              <a:rPr lang="en-US" smtClean="0"/>
              <a:pPr/>
              <a:t>‹#›</a:t>
            </a:fld>
            <a:endParaRPr lang="en-US"/>
          </a:p>
        </p:txBody>
      </p:sp>
    </p:spTree>
    <p:extLst>
      <p:ext uri="{BB962C8B-B14F-4D97-AF65-F5344CB8AC3E}">
        <p14:creationId xmlns:p14="http://schemas.microsoft.com/office/powerpoint/2010/main" val="1269513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4B9DA1-9201-4E87-B831-30135614BBA9}" type="datetimeFigureOut">
              <a:rPr lang="en-US" smtClean="0"/>
              <a:pPr/>
              <a:t>8/8/2016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E85176-238C-443C-96D5-14B1B9FD913D}" type="slidenum">
              <a:rPr lang="en-US" smtClean="0"/>
              <a:pPr/>
              <a:t>‹#›</a:t>
            </a:fld>
            <a:endParaRPr lang="en-US"/>
          </a:p>
        </p:txBody>
      </p:sp>
    </p:spTree>
    <p:extLst>
      <p:ext uri="{BB962C8B-B14F-4D97-AF65-F5344CB8AC3E}">
        <p14:creationId xmlns:p14="http://schemas.microsoft.com/office/powerpoint/2010/main" val="15314407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BCF751-B5D7-45D3-9072-6CC59F559355}" type="datetimeFigureOut">
              <a:rPr lang="en-US" smtClean="0"/>
              <a:pPr/>
              <a:t>8/8/2016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96A184-6A92-423D-B215-2312E3EC0FE7}" type="slidenum">
              <a:rPr lang="en-US" smtClean="0"/>
              <a:pPr/>
              <a:t>‹#›</a:t>
            </a:fld>
            <a:endParaRPr lang="en-US"/>
          </a:p>
        </p:txBody>
      </p:sp>
    </p:spTree>
    <p:extLst>
      <p:ext uri="{BB962C8B-B14F-4D97-AF65-F5344CB8AC3E}">
        <p14:creationId xmlns:p14="http://schemas.microsoft.com/office/powerpoint/2010/main" val="20484930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br>
              <a:rPr lang="en-US" dirty="0">
                <a:solidFill>
                  <a:srgbClr val="E7D763"/>
                </a:solidFill>
              </a:rPr>
            </a:br>
            <a:endParaRPr lang="en-US" dirty="0">
              <a:solidFill>
                <a:srgbClr val="E7D763"/>
              </a:solidFill>
            </a:endParaRPr>
          </a:p>
        </p:txBody>
      </p:sp>
    </p:spTree>
    <p:extLst>
      <p:ext uri="{BB962C8B-B14F-4D97-AF65-F5344CB8AC3E}">
        <p14:creationId xmlns:p14="http://schemas.microsoft.com/office/powerpoint/2010/main" val="33759956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rmAutofit/>
          </a:bodyPr>
          <a:lstStyle/>
          <a:p>
            <a:r>
              <a:rPr lang="en-US" dirty="0">
                <a:solidFill>
                  <a:srgbClr val="E7D763"/>
                </a:solidFill>
                <a:latin typeface="Georgia" charset="0"/>
                <a:ea typeface="Georgia" charset="0"/>
                <a:cs typeface="Georgia" charset="0"/>
              </a:rPr>
              <a:t>SO WHY SHOULD WE LOVE </a:t>
            </a:r>
            <a:br>
              <a:rPr lang="en-US" dirty="0">
                <a:solidFill>
                  <a:srgbClr val="E7D763"/>
                </a:solidFill>
                <a:latin typeface="Georgia" charset="0"/>
                <a:ea typeface="Georgia" charset="0"/>
                <a:cs typeface="Georgia" charset="0"/>
              </a:rPr>
            </a:br>
            <a:r>
              <a:rPr lang="en-US" dirty="0">
                <a:solidFill>
                  <a:srgbClr val="E7D763"/>
                </a:solidFill>
                <a:latin typeface="Georgia" charset="0"/>
                <a:ea typeface="Georgia" charset="0"/>
                <a:cs typeface="Georgia" charset="0"/>
              </a:rPr>
              <a:t>THE CHURCH?</a:t>
            </a:r>
            <a:endParaRPr lang="en-US" dirty="0">
              <a:solidFill>
                <a:srgbClr val="E7D763"/>
              </a:solidFill>
            </a:endParaRPr>
          </a:p>
        </p:txBody>
      </p:sp>
      <p:sp>
        <p:nvSpPr>
          <p:cNvPr id="3" name="Content Placeholder 2"/>
          <p:cNvSpPr>
            <a:spLocks noGrp="1"/>
          </p:cNvSpPr>
          <p:nvPr>
            <p:ph idx="1"/>
          </p:nvPr>
        </p:nvSpPr>
        <p:spPr/>
        <p:txBody>
          <a:bodyPr>
            <a:normAutofit lnSpcReduction="10000"/>
          </a:bodyPr>
          <a:lstStyle/>
          <a:p>
            <a:pPr lvl="0"/>
            <a:r>
              <a:rPr lang="en-US" sz="3200" b="1" dirty="0">
                <a:latin typeface="Georgia" charset="0"/>
                <a:ea typeface="Georgia" charset="0"/>
                <a:cs typeface="Georgia" charset="0"/>
              </a:rPr>
              <a:t>Because the world can’t </a:t>
            </a:r>
            <a:r>
              <a:rPr lang="en-US" sz="3200" b="1" u="sng" dirty="0">
                <a:solidFill>
                  <a:srgbClr val="E7D763"/>
                </a:solidFill>
                <a:latin typeface="Georgia" charset="0"/>
                <a:ea typeface="Georgia" charset="0"/>
                <a:cs typeface="Georgia" charset="0"/>
              </a:rPr>
              <a:t>know</a:t>
            </a:r>
            <a:r>
              <a:rPr lang="en-US" sz="3200" b="1" dirty="0">
                <a:latin typeface="Georgia" charset="0"/>
                <a:ea typeface="Georgia" charset="0"/>
                <a:cs typeface="Georgia" charset="0"/>
              </a:rPr>
              <a:t> Christ without the church</a:t>
            </a:r>
            <a:endParaRPr lang="en-US" sz="3200" dirty="0">
              <a:latin typeface="Georgia" charset="0"/>
              <a:ea typeface="Georgia" charset="0"/>
              <a:cs typeface="Georgia" charset="0"/>
            </a:endParaRPr>
          </a:p>
          <a:p>
            <a:pPr lvl="1">
              <a:buFont typeface="Calibri" panose="020F0502020204030204" pitchFamily="34" charset="0"/>
              <a:buChar char="‒"/>
            </a:pPr>
            <a:r>
              <a:rPr lang="en-US" sz="2800" i="1" dirty="0">
                <a:latin typeface="Georgia" charset="0"/>
                <a:ea typeface="Georgia" charset="0"/>
                <a:cs typeface="Georgia" charset="0"/>
              </a:rPr>
              <a:t> So that through the church the manifold wisdom of God might now be made known to the rulers and authorities in the heavenly places.  Ephesians 3:10 </a:t>
            </a:r>
            <a:endParaRPr lang="en-US" sz="2800" dirty="0">
              <a:latin typeface="Georgia" charset="0"/>
              <a:ea typeface="Georgia" charset="0"/>
              <a:cs typeface="Georgia" charset="0"/>
            </a:endParaRPr>
          </a:p>
          <a:p>
            <a:pPr lvl="0"/>
            <a:r>
              <a:rPr lang="en-US" sz="3200" b="1" dirty="0">
                <a:latin typeface="Georgia" charset="0"/>
                <a:ea typeface="Georgia" charset="0"/>
                <a:cs typeface="Georgia" charset="0"/>
              </a:rPr>
              <a:t>Because the church is </a:t>
            </a:r>
            <a:r>
              <a:rPr lang="en-US" sz="3200" b="1" u="sng" dirty="0">
                <a:solidFill>
                  <a:srgbClr val="E7D763"/>
                </a:solidFill>
                <a:latin typeface="Georgia" charset="0"/>
                <a:ea typeface="Georgia" charset="0"/>
                <a:cs typeface="Georgia" charset="0"/>
              </a:rPr>
              <a:t>eternal</a:t>
            </a:r>
            <a:endParaRPr lang="en-US" sz="3200" dirty="0">
              <a:latin typeface="Georgia" charset="0"/>
              <a:ea typeface="Georgia" charset="0"/>
              <a:cs typeface="Georgia" charset="0"/>
            </a:endParaRPr>
          </a:p>
          <a:p>
            <a:pPr lvl="1">
              <a:buFont typeface="Calibri" panose="020F0502020204030204" pitchFamily="34" charset="0"/>
              <a:buChar char="‒"/>
            </a:pPr>
            <a:r>
              <a:rPr lang="en-US" sz="2800" i="1" dirty="0">
                <a:latin typeface="Georgia" charset="0"/>
                <a:ea typeface="Georgia" charset="0"/>
                <a:cs typeface="Georgia" charset="0"/>
              </a:rPr>
              <a:t>Now to him who is able to do far more abundantly than all that we ask or think, according to the power at work within us, to him be glory in the church and in Christ Jesus throughout all generations, forever and ever. Amen.  Ephesians 3:20-21</a:t>
            </a:r>
            <a:endParaRPr lang="en-US" sz="2800" dirty="0">
              <a:latin typeface="Georgia" charset="0"/>
              <a:ea typeface="Georgia" charset="0"/>
              <a:cs typeface="Georgia" charset="0"/>
            </a:endParaRPr>
          </a:p>
        </p:txBody>
      </p:sp>
    </p:spTree>
    <p:extLst>
      <p:ext uri="{BB962C8B-B14F-4D97-AF65-F5344CB8AC3E}">
        <p14:creationId xmlns:p14="http://schemas.microsoft.com/office/powerpoint/2010/main" val="4204650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rmAutofit/>
          </a:bodyPr>
          <a:lstStyle/>
          <a:p>
            <a:r>
              <a:rPr lang="en-US" dirty="0">
                <a:solidFill>
                  <a:srgbClr val="E7D763"/>
                </a:solidFill>
                <a:latin typeface="Georgia" charset="0"/>
                <a:ea typeface="Georgia" charset="0"/>
                <a:cs typeface="Georgia" charset="0"/>
              </a:rPr>
              <a:t>CHURCH PLANTING IN THE BIBLE</a:t>
            </a:r>
          </a:p>
        </p:txBody>
      </p:sp>
      <p:sp>
        <p:nvSpPr>
          <p:cNvPr id="3" name="Content Placeholder 2"/>
          <p:cNvSpPr>
            <a:spLocks noGrp="1"/>
          </p:cNvSpPr>
          <p:nvPr>
            <p:ph idx="1"/>
          </p:nvPr>
        </p:nvSpPr>
        <p:spPr/>
        <p:txBody>
          <a:bodyPr anchor="ctr">
            <a:normAutofit/>
          </a:bodyPr>
          <a:lstStyle/>
          <a:p>
            <a:pPr marL="0" indent="0" algn="ctr">
              <a:buNone/>
            </a:pPr>
            <a:r>
              <a:rPr lang="en-US" sz="4000" i="1" dirty="0">
                <a:latin typeface="Georgia" charset="0"/>
                <a:ea typeface="Georgia" charset="0"/>
                <a:cs typeface="Georgia" charset="0"/>
              </a:rPr>
              <a:t>Virtually all the great evangelistic challenges of the New Testament are basically calls to plant churches, not simply to share the faith.</a:t>
            </a:r>
          </a:p>
          <a:p>
            <a:pPr marL="0" indent="0" algn="ctr">
              <a:buNone/>
            </a:pPr>
            <a:r>
              <a:rPr lang="en-US" sz="3200" i="1" dirty="0">
                <a:latin typeface="Georgia" charset="0"/>
                <a:ea typeface="Georgia" charset="0"/>
                <a:cs typeface="Georgia" charset="0"/>
              </a:rPr>
              <a:t>– TIM KELLER </a:t>
            </a:r>
          </a:p>
        </p:txBody>
      </p:sp>
    </p:spTree>
    <p:extLst>
      <p:ext uri="{BB962C8B-B14F-4D97-AF65-F5344CB8AC3E}">
        <p14:creationId xmlns:p14="http://schemas.microsoft.com/office/powerpoint/2010/main" val="20876149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rmAutofit/>
          </a:bodyPr>
          <a:lstStyle/>
          <a:p>
            <a:r>
              <a:rPr lang="en-US" dirty="0">
                <a:solidFill>
                  <a:srgbClr val="E7D763"/>
                </a:solidFill>
                <a:latin typeface="Georgia" charset="0"/>
                <a:ea typeface="Georgia" charset="0"/>
                <a:cs typeface="Georgia" charset="0"/>
              </a:rPr>
              <a:t>CHURCH PLANTING IN THE BIBLE</a:t>
            </a:r>
            <a:endParaRPr lang="en-US" dirty="0">
              <a:solidFill>
                <a:srgbClr val="E7D763"/>
              </a:solidFill>
            </a:endParaRPr>
          </a:p>
        </p:txBody>
      </p:sp>
      <p:sp>
        <p:nvSpPr>
          <p:cNvPr id="3" name="Content Placeholder 2"/>
          <p:cNvSpPr>
            <a:spLocks noGrp="1"/>
          </p:cNvSpPr>
          <p:nvPr>
            <p:ph idx="1"/>
          </p:nvPr>
        </p:nvSpPr>
        <p:spPr>
          <a:xfrm>
            <a:off x="838199" y="1825625"/>
            <a:ext cx="11062855" cy="4351338"/>
          </a:xfrm>
        </p:spPr>
        <p:txBody>
          <a:bodyPr>
            <a:normAutofit/>
          </a:bodyPr>
          <a:lstStyle/>
          <a:p>
            <a:pPr>
              <a:lnSpc>
                <a:spcPct val="150000"/>
              </a:lnSpc>
              <a:buClr>
                <a:schemeClr val="bg1"/>
              </a:buClr>
            </a:pPr>
            <a:r>
              <a:rPr lang="en-US" sz="3700" b="1" u="sng" dirty="0">
                <a:solidFill>
                  <a:srgbClr val="E7D763"/>
                </a:solidFill>
                <a:latin typeface="Georgia" charset="0"/>
                <a:ea typeface="Georgia" charset="0"/>
                <a:cs typeface="Georgia" charset="0"/>
              </a:rPr>
              <a:t>Jesus</a:t>
            </a:r>
            <a:r>
              <a:rPr lang="en-US" sz="3700" b="1" dirty="0">
                <a:latin typeface="Georgia" charset="0"/>
                <a:ea typeface="Georgia" charset="0"/>
                <a:cs typeface="Georgia" charset="0"/>
              </a:rPr>
              <a:t> </a:t>
            </a:r>
            <a:r>
              <a:rPr lang="en-US" sz="3700" dirty="0">
                <a:latin typeface="Georgia" charset="0"/>
                <a:ea typeface="Georgia" charset="0"/>
                <a:cs typeface="Georgia" charset="0"/>
              </a:rPr>
              <a:t>was a church planter. </a:t>
            </a:r>
          </a:p>
        </p:txBody>
      </p:sp>
    </p:spTree>
    <p:extLst>
      <p:ext uri="{BB962C8B-B14F-4D97-AF65-F5344CB8AC3E}">
        <p14:creationId xmlns:p14="http://schemas.microsoft.com/office/powerpoint/2010/main" val="948584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rmAutofit/>
          </a:bodyPr>
          <a:lstStyle/>
          <a:p>
            <a:r>
              <a:rPr lang="en-US" dirty="0">
                <a:solidFill>
                  <a:srgbClr val="E7D763"/>
                </a:solidFill>
                <a:latin typeface="Georgia" charset="0"/>
                <a:ea typeface="Georgia" charset="0"/>
                <a:cs typeface="Georgia" charset="0"/>
              </a:rPr>
              <a:t>CHURCH PLANTING IN THE BIBLE</a:t>
            </a:r>
            <a:endParaRPr lang="en-US" dirty="0">
              <a:solidFill>
                <a:srgbClr val="E7D763"/>
              </a:solidFill>
            </a:endParaRPr>
          </a:p>
        </p:txBody>
      </p:sp>
      <p:sp>
        <p:nvSpPr>
          <p:cNvPr id="3" name="Content Placeholder 2"/>
          <p:cNvSpPr>
            <a:spLocks noGrp="1"/>
          </p:cNvSpPr>
          <p:nvPr>
            <p:ph idx="1"/>
          </p:nvPr>
        </p:nvSpPr>
        <p:spPr>
          <a:xfrm>
            <a:off x="838199" y="1825625"/>
            <a:ext cx="11062855" cy="4351338"/>
          </a:xfrm>
        </p:spPr>
        <p:txBody>
          <a:bodyPr>
            <a:normAutofit/>
          </a:bodyPr>
          <a:lstStyle/>
          <a:p>
            <a:pPr>
              <a:lnSpc>
                <a:spcPct val="150000"/>
              </a:lnSpc>
              <a:buClr>
                <a:schemeClr val="bg1"/>
              </a:buClr>
            </a:pPr>
            <a:r>
              <a:rPr lang="en-US" sz="3700" b="1" u="sng" dirty="0">
                <a:solidFill>
                  <a:srgbClr val="E7D763"/>
                </a:solidFill>
                <a:latin typeface="Georgia" charset="0"/>
                <a:ea typeface="Georgia" charset="0"/>
                <a:cs typeface="Georgia" charset="0"/>
              </a:rPr>
              <a:t>Jesus</a:t>
            </a:r>
            <a:r>
              <a:rPr lang="en-US" sz="3700" b="1" dirty="0">
                <a:latin typeface="Georgia" charset="0"/>
                <a:ea typeface="Georgia" charset="0"/>
                <a:cs typeface="Georgia" charset="0"/>
              </a:rPr>
              <a:t> </a:t>
            </a:r>
            <a:r>
              <a:rPr lang="en-US" sz="3700" dirty="0">
                <a:latin typeface="Georgia" charset="0"/>
                <a:ea typeface="Georgia" charset="0"/>
                <a:cs typeface="Georgia" charset="0"/>
              </a:rPr>
              <a:t>was a church planter. </a:t>
            </a:r>
          </a:p>
          <a:p>
            <a:pPr>
              <a:lnSpc>
                <a:spcPct val="150000"/>
              </a:lnSpc>
              <a:buClr>
                <a:schemeClr val="bg1"/>
              </a:buClr>
            </a:pPr>
            <a:r>
              <a:rPr lang="en-US" sz="3700" b="1" u="sng" dirty="0">
                <a:solidFill>
                  <a:srgbClr val="E7D763"/>
                </a:solidFill>
                <a:latin typeface="Georgia" charset="0"/>
                <a:ea typeface="Georgia" charset="0"/>
                <a:cs typeface="Georgia" charset="0"/>
              </a:rPr>
              <a:t>Paul</a:t>
            </a:r>
            <a:r>
              <a:rPr lang="en-US" sz="3700" b="1" dirty="0">
                <a:latin typeface="Georgia" charset="0"/>
                <a:ea typeface="Georgia" charset="0"/>
                <a:cs typeface="Georgia" charset="0"/>
              </a:rPr>
              <a:t> </a:t>
            </a:r>
            <a:r>
              <a:rPr lang="en-US" sz="3700" dirty="0">
                <a:latin typeface="Georgia" charset="0"/>
                <a:ea typeface="Georgia" charset="0"/>
                <a:cs typeface="Georgia" charset="0"/>
              </a:rPr>
              <a:t>was a church planter. </a:t>
            </a:r>
          </a:p>
        </p:txBody>
      </p:sp>
    </p:spTree>
    <p:extLst>
      <p:ext uri="{BB962C8B-B14F-4D97-AF65-F5344CB8AC3E}">
        <p14:creationId xmlns:p14="http://schemas.microsoft.com/office/powerpoint/2010/main" val="50924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rmAutofit/>
          </a:bodyPr>
          <a:lstStyle/>
          <a:p>
            <a:r>
              <a:rPr lang="en-US" dirty="0">
                <a:solidFill>
                  <a:srgbClr val="E7D763"/>
                </a:solidFill>
                <a:latin typeface="Georgia" charset="0"/>
                <a:ea typeface="Georgia" charset="0"/>
                <a:cs typeface="Georgia" charset="0"/>
              </a:rPr>
              <a:t>CHURCH PLANTING IN THE BIBLE</a:t>
            </a:r>
            <a:endParaRPr lang="en-US" dirty="0">
              <a:solidFill>
                <a:srgbClr val="E7D763"/>
              </a:solidFill>
            </a:endParaRPr>
          </a:p>
        </p:txBody>
      </p:sp>
      <p:sp>
        <p:nvSpPr>
          <p:cNvPr id="3" name="Content Placeholder 2"/>
          <p:cNvSpPr>
            <a:spLocks noGrp="1"/>
          </p:cNvSpPr>
          <p:nvPr>
            <p:ph idx="1"/>
          </p:nvPr>
        </p:nvSpPr>
        <p:spPr>
          <a:xfrm>
            <a:off x="838199" y="1825625"/>
            <a:ext cx="11062855" cy="4351338"/>
          </a:xfrm>
        </p:spPr>
        <p:txBody>
          <a:bodyPr>
            <a:normAutofit/>
          </a:bodyPr>
          <a:lstStyle/>
          <a:p>
            <a:pPr>
              <a:lnSpc>
                <a:spcPct val="150000"/>
              </a:lnSpc>
              <a:buClr>
                <a:schemeClr val="bg1"/>
              </a:buClr>
            </a:pPr>
            <a:r>
              <a:rPr lang="en-US" sz="3700" b="1" u="sng" dirty="0">
                <a:solidFill>
                  <a:srgbClr val="E7D763"/>
                </a:solidFill>
                <a:latin typeface="Georgia" charset="0"/>
                <a:ea typeface="Georgia" charset="0"/>
                <a:cs typeface="Georgia" charset="0"/>
              </a:rPr>
              <a:t>Jesus</a:t>
            </a:r>
            <a:r>
              <a:rPr lang="en-US" sz="3700" b="1" dirty="0">
                <a:latin typeface="Georgia" charset="0"/>
                <a:ea typeface="Georgia" charset="0"/>
                <a:cs typeface="Georgia" charset="0"/>
              </a:rPr>
              <a:t> </a:t>
            </a:r>
            <a:r>
              <a:rPr lang="en-US" sz="3700" dirty="0">
                <a:latin typeface="Georgia" charset="0"/>
                <a:ea typeface="Georgia" charset="0"/>
                <a:cs typeface="Georgia" charset="0"/>
              </a:rPr>
              <a:t>was a church planter. </a:t>
            </a:r>
          </a:p>
          <a:p>
            <a:pPr>
              <a:lnSpc>
                <a:spcPct val="150000"/>
              </a:lnSpc>
              <a:buClr>
                <a:schemeClr val="bg1"/>
              </a:buClr>
            </a:pPr>
            <a:r>
              <a:rPr lang="en-US" sz="3700" b="1" u="sng" dirty="0">
                <a:solidFill>
                  <a:srgbClr val="E7D763"/>
                </a:solidFill>
                <a:latin typeface="Georgia" charset="0"/>
                <a:ea typeface="Georgia" charset="0"/>
                <a:cs typeface="Georgia" charset="0"/>
              </a:rPr>
              <a:t>Paul</a:t>
            </a:r>
            <a:r>
              <a:rPr lang="en-US" sz="3700" b="1" dirty="0">
                <a:latin typeface="Georgia" charset="0"/>
                <a:ea typeface="Georgia" charset="0"/>
                <a:cs typeface="Georgia" charset="0"/>
              </a:rPr>
              <a:t> </a:t>
            </a:r>
            <a:r>
              <a:rPr lang="en-US" sz="3700" dirty="0">
                <a:latin typeface="Georgia" charset="0"/>
                <a:ea typeface="Georgia" charset="0"/>
                <a:cs typeface="Georgia" charset="0"/>
              </a:rPr>
              <a:t>was a church planter.</a:t>
            </a:r>
          </a:p>
          <a:p>
            <a:pPr lvl="0">
              <a:lnSpc>
                <a:spcPct val="150000"/>
              </a:lnSpc>
            </a:pPr>
            <a:r>
              <a:rPr lang="en-US" sz="3700" dirty="0">
                <a:latin typeface="Georgia" charset="0"/>
                <a:ea typeface="Georgia" charset="0"/>
                <a:cs typeface="Georgia" charset="0"/>
              </a:rPr>
              <a:t>The </a:t>
            </a:r>
            <a:r>
              <a:rPr lang="en-US" sz="3700" b="1" u="sng" dirty="0">
                <a:solidFill>
                  <a:srgbClr val="E7D763"/>
                </a:solidFill>
                <a:latin typeface="Georgia" charset="0"/>
                <a:ea typeface="Georgia" charset="0"/>
                <a:cs typeface="Georgia" charset="0"/>
              </a:rPr>
              <a:t>apostles</a:t>
            </a:r>
            <a:r>
              <a:rPr lang="en-US" sz="3700" b="1" dirty="0">
                <a:latin typeface="Georgia" charset="0"/>
                <a:ea typeface="Georgia" charset="0"/>
                <a:cs typeface="Georgia" charset="0"/>
              </a:rPr>
              <a:t> </a:t>
            </a:r>
            <a:r>
              <a:rPr lang="en-US" sz="3700" dirty="0">
                <a:latin typeface="Georgia" charset="0"/>
                <a:ea typeface="Georgia" charset="0"/>
                <a:cs typeface="Georgia" charset="0"/>
              </a:rPr>
              <a:t>were church planters.</a:t>
            </a:r>
          </a:p>
        </p:txBody>
      </p:sp>
    </p:spTree>
    <p:extLst>
      <p:ext uri="{BB962C8B-B14F-4D97-AF65-F5344CB8AC3E}">
        <p14:creationId xmlns:p14="http://schemas.microsoft.com/office/powerpoint/2010/main" val="3107875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rmAutofit/>
          </a:bodyPr>
          <a:lstStyle/>
          <a:p>
            <a:r>
              <a:rPr lang="en-US" dirty="0">
                <a:solidFill>
                  <a:srgbClr val="E7D763"/>
                </a:solidFill>
                <a:latin typeface="Georgia" charset="0"/>
                <a:ea typeface="Georgia" charset="0"/>
                <a:cs typeface="Georgia" charset="0"/>
              </a:rPr>
              <a:t>CHURCH PLANTING IN THE BIBLE</a:t>
            </a:r>
            <a:endParaRPr lang="en-US" dirty="0">
              <a:solidFill>
                <a:srgbClr val="E7D763"/>
              </a:solidFill>
            </a:endParaRPr>
          </a:p>
        </p:txBody>
      </p:sp>
      <p:sp>
        <p:nvSpPr>
          <p:cNvPr id="3" name="Content Placeholder 2"/>
          <p:cNvSpPr>
            <a:spLocks noGrp="1"/>
          </p:cNvSpPr>
          <p:nvPr>
            <p:ph idx="1"/>
          </p:nvPr>
        </p:nvSpPr>
        <p:spPr>
          <a:xfrm>
            <a:off x="838199" y="1825625"/>
            <a:ext cx="11062855" cy="4351338"/>
          </a:xfrm>
        </p:spPr>
        <p:txBody>
          <a:bodyPr>
            <a:normAutofit fontScale="92500" lnSpcReduction="20000"/>
          </a:bodyPr>
          <a:lstStyle/>
          <a:p>
            <a:pPr>
              <a:lnSpc>
                <a:spcPct val="150000"/>
              </a:lnSpc>
              <a:buClr>
                <a:schemeClr val="bg1"/>
              </a:buClr>
            </a:pPr>
            <a:r>
              <a:rPr lang="en-US" sz="4000" b="1" u="sng" dirty="0">
                <a:solidFill>
                  <a:srgbClr val="E7D763"/>
                </a:solidFill>
                <a:latin typeface="Georgia" charset="0"/>
                <a:ea typeface="Georgia" charset="0"/>
                <a:cs typeface="Georgia" charset="0"/>
              </a:rPr>
              <a:t>Jesus</a:t>
            </a:r>
            <a:r>
              <a:rPr lang="en-US" sz="4000" b="1" dirty="0">
                <a:latin typeface="Georgia" charset="0"/>
                <a:ea typeface="Georgia" charset="0"/>
                <a:cs typeface="Georgia" charset="0"/>
              </a:rPr>
              <a:t> </a:t>
            </a:r>
            <a:r>
              <a:rPr lang="en-US" sz="4000" dirty="0">
                <a:latin typeface="Georgia" charset="0"/>
                <a:ea typeface="Georgia" charset="0"/>
                <a:cs typeface="Georgia" charset="0"/>
              </a:rPr>
              <a:t>was a church planter. </a:t>
            </a:r>
          </a:p>
          <a:p>
            <a:pPr>
              <a:lnSpc>
                <a:spcPct val="150000"/>
              </a:lnSpc>
              <a:buClr>
                <a:schemeClr val="bg1"/>
              </a:buClr>
            </a:pPr>
            <a:r>
              <a:rPr lang="en-US" sz="4000" b="1" u="sng" dirty="0">
                <a:solidFill>
                  <a:srgbClr val="E7D763"/>
                </a:solidFill>
                <a:latin typeface="Georgia" charset="0"/>
                <a:ea typeface="Georgia" charset="0"/>
                <a:cs typeface="Georgia" charset="0"/>
              </a:rPr>
              <a:t>Paul</a:t>
            </a:r>
            <a:r>
              <a:rPr lang="en-US" sz="4000" b="1" dirty="0">
                <a:latin typeface="Georgia" charset="0"/>
                <a:ea typeface="Georgia" charset="0"/>
                <a:cs typeface="Georgia" charset="0"/>
              </a:rPr>
              <a:t> </a:t>
            </a:r>
            <a:r>
              <a:rPr lang="en-US" sz="4000" dirty="0">
                <a:latin typeface="Georgia" charset="0"/>
                <a:ea typeface="Georgia" charset="0"/>
                <a:cs typeface="Georgia" charset="0"/>
              </a:rPr>
              <a:t>was a church planter. </a:t>
            </a:r>
          </a:p>
          <a:p>
            <a:pPr lvl="0">
              <a:lnSpc>
                <a:spcPct val="150000"/>
              </a:lnSpc>
            </a:pPr>
            <a:r>
              <a:rPr lang="en-US" sz="4000" dirty="0">
                <a:latin typeface="Georgia" charset="0"/>
                <a:ea typeface="Georgia" charset="0"/>
                <a:cs typeface="Georgia" charset="0"/>
              </a:rPr>
              <a:t>The </a:t>
            </a:r>
            <a:r>
              <a:rPr lang="en-US" sz="4000" b="1" u="sng" dirty="0">
                <a:solidFill>
                  <a:srgbClr val="E7D763"/>
                </a:solidFill>
                <a:latin typeface="Georgia" charset="0"/>
                <a:ea typeface="Georgia" charset="0"/>
                <a:cs typeface="Georgia" charset="0"/>
              </a:rPr>
              <a:t>apostles</a:t>
            </a:r>
            <a:r>
              <a:rPr lang="en-US" sz="4000" b="1" dirty="0">
                <a:latin typeface="Georgia" charset="0"/>
                <a:ea typeface="Georgia" charset="0"/>
                <a:cs typeface="Georgia" charset="0"/>
              </a:rPr>
              <a:t> </a:t>
            </a:r>
            <a:r>
              <a:rPr lang="en-US" sz="4000" dirty="0">
                <a:latin typeface="Georgia" charset="0"/>
                <a:ea typeface="Georgia" charset="0"/>
                <a:cs typeface="Georgia" charset="0"/>
              </a:rPr>
              <a:t>were church planters.</a:t>
            </a:r>
          </a:p>
          <a:p>
            <a:pPr lvl="0">
              <a:lnSpc>
                <a:spcPct val="150000"/>
              </a:lnSpc>
            </a:pPr>
            <a:r>
              <a:rPr lang="en-US" sz="4000" dirty="0">
                <a:latin typeface="Georgia" charset="0"/>
                <a:ea typeface="Georgia" charset="0"/>
                <a:cs typeface="Georgia" charset="0"/>
              </a:rPr>
              <a:t>The </a:t>
            </a:r>
            <a:r>
              <a:rPr lang="en-US" sz="4000" b="1" u="sng" dirty="0">
                <a:solidFill>
                  <a:srgbClr val="E7D763"/>
                </a:solidFill>
                <a:latin typeface="Georgia" charset="0"/>
                <a:ea typeface="Georgia" charset="0"/>
                <a:cs typeface="Georgia" charset="0"/>
              </a:rPr>
              <a:t>Great Commission</a:t>
            </a:r>
            <a:r>
              <a:rPr lang="en-US" sz="4000" b="1" dirty="0">
                <a:solidFill>
                  <a:srgbClr val="E7D763"/>
                </a:solidFill>
                <a:latin typeface="Georgia" charset="0"/>
                <a:ea typeface="Georgia" charset="0"/>
                <a:cs typeface="Georgia" charset="0"/>
              </a:rPr>
              <a:t> </a:t>
            </a:r>
            <a:r>
              <a:rPr lang="en-US" sz="4000" dirty="0">
                <a:latin typeface="Georgia" charset="0"/>
                <a:ea typeface="Georgia" charset="0"/>
                <a:cs typeface="Georgia" charset="0"/>
              </a:rPr>
              <a:t>is a call to plant churches. </a:t>
            </a:r>
          </a:p>
        </p:txBody>
      </p:sp>
    </p:spTree>
    <p:extLst>
      <p:ext uri="{BB962C8B-B14F-4D97-AF65-F5344CB8AC3E}">
        <p14:creationId xmlns:p14="http://schemas.microsoft.com/office/powerpoint/2010/main" val="1865025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rmAutofit/>
          </a:bodyPr>
          <a:lstStyle/>
          <a:p>
            <a:r>
              <a:rPr lang="en-US" dirty="0">
                <a:solidFill>
                  <a:srgbClr val="E7D763"/>
                </a:solidFill>
                <a:latin typeface="Georgia" charset="0"/>
                <a:ea typeface="Georgia" charset="0"/>
                <a:cs typeface="Georgia" charset="0"/>
              </a:rPr>
              <a:t>CHURCH PLANTING IN ACTS</a:t>
            </a:r>
          </a:p>
        </p:txBody>
      </p:sp>
      <p:sp>
        <p:nvSpPr>
          <p:cNvPr id="3" name="Content Placeholder 2"/>
          <p:cNvSpPr>
            <a:spLocks noGrp="1"/>
          </p:cNvSpPr>
          <p:nvPr>
            <p:ph idx="1"/>
          </p:nvPr>
        </p:nvSpPr>
        <p:spPr/>
        <p:txBody>
          <a:bodyPr>
            <a:normAutofit fontScale="92500"/>
          </a:bodyPr>
          <a:lstStyle/>
          <a:p>
            <a:pPr lvl="0">
              <a:spcBef>
                <a:spcPts val="0"/>
              </a:spcBef>
            </a:pPr>
            <a:r>
              <a:rPr lang="en-US" sz="3200" b="1" dirty="0">
                <a:latin typeface="Georgia" charset="0"/>
                <a:ea typeface="Georgia" charset="0"/>
                <a:cs typeface="Georgia" charset="0"/>
              </a:rPr>
              <a:t>Acts 1:8, 2:1-47</a:t>
            </a:r>
          </a:p>
          <a:p>
            <a:pPr lvl="1">
              <a:spcBef>
                <a:spcPts val="0"/>
              </a:spcBef>
              <a:buFont typeface="Calibri" panose="020F0502020204030204" pitchFamily="34" charset="0"/>
              <a:buChar char="‒"/>
            </a:pPr>
            <a:r>
              <a:rPr lang="en-US" sz="2800" dirty="0">
                <a:latin typeface="Georgia" charset="0"/>
                <a:ea typeface="Georgia" charset="0"/>
                <a:cs typeface="Georgia" charset="0"/>
              </a:rPr>
              <a:t>Jesus authorizes his Apostles to plant the first church.</a:t>
            </a:r>
          </a:p>
          <a:p>
            <a:pPr lvl="0">
              <a:spcBef>
                <a:spcPts val="1200"/>
              </a:spcBef>
            </a:pPr>
            <a:r>
              <a:rPr lang="en-US" sz="3200" b="1" dirty="0">
                <a:latin typeface="Georgia" charset="0"/>
                <a:ea typeface="Georgia" charset="0"/>
                <a:cs typeface="Georgia" charset="0"/>
              </a:rPr>
              <a:t>Acts 8 </a:t>
            </a:r>
          </a:p>
          <a:p>
            <a:pPr lvl="1">
              <a:spcBef>
                <a:spcPts val="0"/>
              </a:spcBef>
              <a:buFont typeface="Calibri" panose="020F0502020204030204" pitchFamily="34" charset="0"/>
              <a:buChar char="‒"/>
            </a:pPr>
            <a:r>
              <a:rPr lang="en-US" sz="2800" dirty="0">
                <a:latin typeface="Georgia" charset="0"/>
                <a:ea typeface="Georgia" charset="0"/>
                <a:cs typeface="Georgia" charset="0"/>
              </a:rPr>
              <a:t>Philip preaches the gospel effectively during the persecution and scattering of the Jerusalem church in Samaria.</a:t>
            </a:r>
          </a:p>
          <a:p>
            <a:pPr lvl="0">
              <a:spcBef>
                <a:spcPts val="1200"/>
              </a:spcBef>
            </a:pPr>
            <a:r>
              <a:rPr lang="en-US" sz="3200" b="1" dirty="0">
                <a:latin typeface="Georgia" charset="0"/>
                <a:ea typeface="Georgia" charset="0"/>
                <a:cs typeface="Georgia" charset="0"/>
              </a:rPr>
              <a:t>Acts 9</a:t>
            </a:r>
          </a:p>
          <a:p>
            <a:pPr lvl="1">
              <a:spcBef>
                <a:spcPts val="0"/>
              </a:spcBef>
              <a:buFont typeface="Calibri" panose="020F0502020204030204" pitchFamily="34" charset="0"/>
              <a:buChar char="‒"/>
            </a:pPr>
            <a:r>
              <a:rPr lang="en-US" sz="2800" dirty="0">
                <a:latin typeface="Georgia" charset="0"/>
                <a:ea typeface="Georgia" charset="0"/>
                <a:cs typeface="Georgia" charset="0"/>
              </a:rPr>
              <a:t>Saul (Paul) converts from being a persecutor of the church to a planter of churches.</a:t>
            </a:r>
          </a:p>
          <a:p>
            <a:pPr lvl="0">
              <a:spcBef>
                <a:spcPts val="1200"/>
              </a:spcBef>
            </a:pPr>
            <a:r>
              <a:rPr lang="en-US" sz="3200" b="1" dirty="0">
                <a:latin typeface="Georgia" charset="0"/>
                <a:ea typeface="Georgia" charset="0"/>
                <a:cs typeface="Georgia" charset="0"/>
              </a:rPr>
              <a:t>Acts 11:19-26</a:t>
            </a:r>
          </a:p>
          <a:p>
            <a:pPr lvl="1">
              <a:spcBef>
                <a:spcPts val="0"/>
              </a:spcBef>
              <a:buFont typeface="Calibri" panose="020F0502020204030204" pitchFamily="34" charset="0"/>
              <a:buChar char="‒"/>
            </a:pPr>
            <a:r>
              <a:rPr lang="en-US" sz="2800" dirty="0">
                <a:latin typeface="Georgia" charset="0"/>
                <a:ea typeface="Georgia" charset="0"/>
                <a:cs typeface="Georgia" charset="0"/>
              </a:rPr>
              <a:t>Barnabas is sent to authenticate and lead new church at Antioch.</a:t>
            </a:r>
          </a:p>
        </p:txBody>
      </p:sp>
    </p:spTree>
    <p:extLst>
      <p:ext uri="{BB962C8B-B14F-4D97-AF65-F5344CB8AC3E}">
        <p14:creationId xmlns:p14="http://schemas.microsoft.com/office/powerpoint/2010/main" val="28857055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rmAutofit/>
          </a:bodyPr>
          <a:lstStyle/>
          <a:p>
            <a:r>
              <a:rPr lang="en-US" dirty="0">
                <a:solidFill>
                  <a:srgbClr val="E7D763"/>
                </a:solidFill>
                <a:latin typeface="Georgia" charset="0"/>
                <a:ea typeface="Georgia" charset="0"/>
                <a:cs typeface="Georgia" charset="0"/>
              </a:rPr>
              <a:t>CHURCH PLANTING IN ACTS</a:t>
            </a:r>
            <a:endParaRPr lang="en-US" dirty="0">
              <a:solidFill>
                <a:srgbClr val="E7D763"/>
              </a:solidFill>
            </a:endParaRPr>
          </a:p>
        </p:txBody>
      </p:sp>
      <p:sp>
        <p:nvSpPr>
          <p:cNvPr id="3" name="Content Placeholder 2"/>
          <p:cNvSpPr>
            <a:spLocks noGrp="1"/>
          </p:cNvSpPr>
          <p:nvPr>
            <p:ph idx="1"/>
          </p:nvPr>
        </p:nvSpPr>
        <p:spPr/>
        <p:txBody>
          <a:bodyPr>
            <a:normAutofit/>
          </a:bodyPr>
          <a:lstStyle/>
          <a:p>
            <a:pPr lvl="0">
              <a:spcBef>
                <a:spcPts val="1200"/>
              </a:spcBef>
            </a:pPr>
            <a:r>
              <a:rPr lang="en-US" sz="3000" b="1" dirty="0">
                <a:latin typeface="Georgia" charset="0"/>
                <a:ea typeface="Georgia" charset="0"/>
                <a:cs typeface="Georgia" charset="0"/>
              </a:rPr>
              <a:t>Acts 13:1-4</a:t>
            </a:r>
          </a:p>
          <a:p>
            <a:pPr lvl="1">
              <a:spcBef>
                <a:spcPts val="0"/>
              </a:spcBef>
              <a:buFont typeface="Calibri" panose="020F0502020204030204" pitchFamily="34" charset="0"/>
              <a:buChar char="‒"/>
            </a:pPr>
            <a:r>
              <a:rPr lang="en-US" sz="2600" dirty="0">
                <a:latin typeface="Georgia" charset="0"/>
                <a:ea typeface="Georgia" charset="0"/>
                <a:cs typeface="Georgia" charset="0"/>
              </a:rPr>
              <a:t>Paul and Barnabas are called directly by the Holy Spirit on mission to launch new churches, and the church prays and fasts and affirms their calling.</a:t>
            </a:r>
          </a:p>
          <a:p>
            <a:pPr>
              <a:spcBef>
                <a:spcPts val="1200"/>
              </a:spcBef>
            </a:pPr>
            <a:r>
              <a:rPr lang="en-US" sz="3000" b="1" dirty="0">
                <a:latin typeface="Georgia" charset="0"/>
                <a:ea typeface="Georgia" charset="0"/>
                <a:cs typeface="Georgia" charset="0"/>
              </a:rPr>
              <a:t>Acts 14:23, Titus 1:5</a:t>
            </a:r>
          </a:p>
          <a:p>
            <a:pPr lvl="1">
              <a:spcBef>
                <a:spcPts val="0"/>
              </a:spcBef>
              <a:buFont typeface="Calibri" panose="020F0502020204030204" pitchFamily="34" charset="0"/>
              <a:buChar char="‒"/>
            </a:pPr>
            <a:r>
              <a:rPr lang="en-US" sz="2600" dirty="0">
                <a:latin typeface="Georgia" charset="0"/>
                <a:ea typeface="Georgia" charset="0"/>
                <a:cs typeface="Georgia" charset="0"/>
              </a:rPr>
              <a:t>Paul’s missionary ministry of planting churches forms the rest of the story of Acts.</a:t>
            </a:r>
          </a:p>
          <a:p>
            <a:pPr>
              <a:spcBef>
                <a:spcPts val="1200"/>
              </a:spcBef>
            </a:pPr>
            <a:r>
              <a:rPr lang="en-US" b="1" dirty="0">
                <a:latin typeface="Georgia" charset="0"/>
                <a:ea typeface="Georgia" charset="0"/>
                <a:cs typeface="Georgia" charset="0"/>
              </a:rPr>
              <a:t>Acts 15:6-35</a:t>
            </a:r>
          </a:p>
          <a:p>
            <a:pPr lvl="1">
              <a:spcBef>
                <a:spcPts val="0"/>
              </a:spcBef>
              <a:buFont typeface="Calibri" panose="020F0502020204030204" pitchFamily="34" charset="0"/>
              <a:buChar char="‒"/>
            </a:pPr>
            <a:r>
              <a:rPr lang="en-US" sz="2600" dirty="0">
                <a:latin typeface="Georgia" charset="0"/>
                <a:ea typeface="Georgia" charset="0"/>
                <a:cs typeface="Georgia" charset="0"/>
              </a:rPr>
              <a:t>Paul remains under the authority of the church that had first sent him.</a:t>
            </a:r>
          </a:p>
        </p:txBody>
      </p:sp>
    </p:spTree>
    <p:extLst>
      <p:ext uri="{BB962C8B-B14F-4D97-AF65-F5344CB8AC3E}">
        <p14:creationId xmlns:p14="http://schemas.microsoft.com/office/powerpoint/2010/main" val="16622950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844605" cy="1325563"/>
          </a:xfrm>
        </p:spPr>
        <p:txBody>
          <a:bodyPr>
            <a:normAutofit/>
          </a:bodyPr>
          <a:lstStyle/>
          <a:p>
            <a:r>
              <a:rPr lang="en-US" dirty="0">
                <a:solidFill>
                  <a:srgbClr val="E7D763"/>
                </a:solidFill>
                <a:latin typeface="Georgia" charset="0"/>
                <a:ea typeface="Georgia" charset="0"/>
                <a:cs typeface="Georgia" charset="0"/>
              </a:rPr>
              <a:t>A BIBLICAL RATIONALE FOR </a:t>
            </a:r>
            <a:br>
              <a:rPr lang="en-US" dirty="0">
                <a:solidFill>
                  <a:srgbClr val="E7D763"/>
                </a:solidFill>
                <a:latin typeface="Georgia" charset="0"/>
                <a:ea typeface="Georgia" charset="0"/>
                <a:cs typeface="Georgia" charset="0"/>
              </a:rPr>
            </a:br>
            <a:r>
              <a:rPr lang="en-US" dirty="0">
                <a:solidFill>
                  <a:srgbClr val="E7D763"/>
                </a:solidFill>
                <a:latin typeface="Georgia" charset="0"/>
                <a:ea typeface="Georgia" charset="0"/>
                <a:cs typeface="Georgia" charset="0"/>
              </a:rPr>
              <a:t>CHURCH PLANTING</a:t>
            </a:r>
          </a:p>
        </p:txBody>
      </p:sp>
      <p:sp>
        <p:nvSpPr>
          <p:cNvPr id="3" name="Content Placeholder 2"/>
          <p:cNvSpPr>
            <a:spLocks noGrp="1"/>
          </p:cNvSpPr>
          <p:nvPr>
            <p:ph idx="1"/>
          </p:nvPr>
        </p:nvSpPr>
        <p:spPr/>
        <p:txBody>
          <a:bodyPr anchor="ctr">
            <a:normAutofit/>
          </a:bodyPr>
          <a:lstStyle/>
          <a:p>
            <a:pPr marL="0" indent="0" algn="ctr">
              <a:buNone/>
            </a:pPr>
            <a:r>
              <a:rPr lang="en-US" sz="3600" i="1" dirty="0">
                <a:latin typeface="Georgia" charset="0"/>
                <a:ea typeface="Georgia" charset="0"/>
                <a:cs typeface="Georgia" charset="0"/>
              </a:rPr>
              <a:t>“We encourage our members to leave us to    found other Churches; nay, we seek to persuade them to do it. We ask them to scatter throughout the land to become the goodly seed, which God shall bless. I believe that so long as we do this we shall prosper.”</a:t>
            </a:r>
          </a:p>
          <a:p>
            <a:pPr marL="0" indent="0" algn="ctr">
              <a:buNone/>
            </a:pPr>
            <a:r>
              <a:rPr lang="en-US" sz="3200" dirty="0">
                <a:latin typeface="Georgia" charset="0"/>
                <a:ea typeface="Georgia" charset="0"/>
                <a:cs typeface="Georgia" charset="0"/>
              </a:rPr>
              <a:t> – </a:t>
            </a:r>
            <a:r>
              <a:rPr lang="en-US" sz="3200" i="1" dirty="0">
                <a:latin typeface="Georgia" charset="0"/>
                <a:ea typeface="Georgia" charset="0"/>
                <a:cs typeface="Georgia" charset="0"/>
              </a:rPr>
              <a:t>CHARLES SPURGEON</a:t>
            </a:r>
          </a:p>
        </p:txBody>
      </p:sp>
    </p:spTree>
    <p:extLst>
      <p:ext uri="{BB962C8B-B14F-4D97-AF65-F5344CB8AC3E}">
        <p14:creationId xmlns:p14="http://schemas.microsoft.com/office/powerpoint/2010/main" val="5259439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br>
              <a:rPr lang="en-US" dirty="0"/>
            </a:br>
            <a:endParaRPr lang="en-US" dirty="0"/>
          </a:p>
        </p:txBody>
      </p:sp>
    </p:spTree>
    <p:extLst>
      <p:ext uri="{BB962C8B-B14F-4D97-AF65-F5344CB8AC3E}">
        <p14:creationId xmlns:p14="http://schemas.microsoft.com/office/powerpoint/2010/main" val="4056006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rmAutofit/>
          </a:bodyPr>
          <a:lstStyle/>
          <a:p>
            <a:r>
              <a:rPr lang="en-US" dirty="0">
                <a:solidFill>
                  <a:srgbClr val="E7D763"/>
                </a:solidFill>
                <a:latin typeface="Georgia" charset="0"/>
                <a:ea typeface="Georgia" charset="0"/>
                <a:cs typeface="Georgia" charset="0"/>
              </a:rPr>
              <a:t>COURSE OUTLINE</a:t>
            </a:r>
          </a:p>
        </p:txBody>
      </p:sp>
      <p:sp>
        <p:nvSpPr>
          <p:cNvPr id="3" name="Content Placeholder 2"/>
          <p:cNvSpPr>
            <a:spLocks noGrp="1"/>
          </p:cNvSpPr>
          <p:nvPr>
            <p:ph idx="1"/>
          </p:nvPr>
        </p:nvSpPr>
        <p:spPr>
          <a:xfrm>
            <a:off x="838200" y="1825625"/>
            <a:ext cx="11353800" cy="3585597"/>
          </a:xfrm>
        </p:spPr>
        <p:txBody>
          <a:bodyPr wrap="square">
            <a:spAutoFit/>
          </a:bodyPr>
          <a:lstStyle/>
          <a:p>
            <a:pPr marL="0" indent="0">
              <a:lnSpc>
                <a:spcPct val="150000"/>
              </a:lnSpc>
              <a:buNone/>
            </a:pPr>
            <a:r>
              <a:rPr lang="en-US" b="1" cap="all" dirty="0">
                <a:solidFill>
                  <a:schemeClr val="bg1"/>
                </a:solidFill>
                <a:latin typeface="Georgia" charset="0"/>
                <a:ea typeface="Georgia" charset="0"/>
                <a:cs typeface="Georgia" charset="0"/>
              </a:rPr>
              <a:t>Session One</a:t>
            </a:r>
            <a:r>
              <a:rPr lang="en-US" b="1" dirty="0">
                <a:solidFill>
                  <a:schemeClr val="bg1"/>
                </a:solidFill>
                <a:latin typeface="Georgia" charset="0"/>
                <a:ea typeface="Georgia" charset="0"/>
                <a:cs typeface="Georgia" charset="0"/>
              </a:rPr>
              <a:t>: A Biblical Rationale for Church Planting</a:t>
            </a:r>
          </a:p>
          <a:p>
            <a:pPr marL="0" indent="0">
              <a:lnSpc>
                <a:spcPct val="150000"/>
              </a:lnSpc>
              <a:buNone/>
            </a:pPr>
            <a:r>
              <a:rPr lang="en-US" cap="all" dirty="0">
                <a:solidFill>
                  <a:schemeClr val="bg1"/>
                </a:solidFill>
                <a:latin typeface="Georgia" charset="0"/>
                <a:ea typeface="Georgia" charset="0"/>
                <a:cs typeface="Georgia" charset="0"/>
              </a:rPr>
              <a:t>Session Two</a:t>
            </a:r>
            <a:r>
              <a:rPr lang="en-US" dirty="0">
                <a:solidFill>
                  <a:schemeClr val="bg1"/>
                </a:solidFill>
                <a:latin typeface="Georgia" charset="0"/>
                <a:ea typeface="Georgia" charset="0"/>
                <a:cs typeface="Georgia" charset="0"/>
              </a:rPr>
              <a:t>: The Need for New Churches</a:t>
            </a:r>
          </a:p>
          <a:p>
            <a:pPr marL="0" indent="0">
              <a:lnSpc>
                <a:spcPct val="150000"/>
              </a:lnSpc>
              <a:buNone/>
            </a:pPr>
            <a:r>
              <a:rPr lang="en-US" cap="all" dirty="0">
                <a:solidFill>
                  <a:schemeClr val="bg1"/>
                </a:solidFill>
                <a:latin typeface="Georgia" charset="0"/>
                <a:ea typeface="Georgia" charset="0"/>
                <a:cs typeface="Georgia" charset="0"/>
              </a:rPr>
              <a:t>Session Three</a:t>
            </a:r>
            <a:r>
              <a:rPr lang="en-US" dirty="0">
                <a:solidFill>
                  <a:schemeClr val="bg1"/>
                </a:solidFill>
                <a:latin typeface="Georgia" charset="0"/>
                <a:ea typeface="Georgia" charset="0"/>
                <a:cs typeface="Georgia" charset="0"/>
              </a:rPr>
              <a:t>: How New Churches Begin</a:t>
            </a:r>
          </a:p>
          <a:p>
            <a:pPr marL="0" indent="0">
              <a:lnSpc>
                <a:spcPct val="150000"/>
              </a:lnSpc>
              <a:buNone/>
            </a:pPr>
            <a:r>
              <a:rPr lang="en-US" cap="all" dirty="0">
                <a:solidFill>
                  <a:schemeClr val="bg1"/>
                </a:solidFill>
                <a:latin typeface="Georgia" charset="0"/>
                <a:ea typeface="Georgia" charset="0"/>
                <a:cs typeface="Georgia" charset="0"/>
              </a:rPr>
              <a:t>Session Four</a:t>
            </a:r>
            <a:r>
              <a:rPr lang="en-US" dirty="0">
                <a:solidFill>
                  <a:schemeClr val="bg1"/>
                </a:solidFill>
                <a:latin typeface="Georgia" charset="0"/>
                <a:ea typeface="Georgia" charset="0"/>
                <a:cs typeface="Georgia" charset="0"/>
              </a:rPr>
              <a:t>: How Ordinary Christians Can Begin New Churches</a:t>
            </a:r>
          </a:p>
          <a:p>
            <a:endParaRPr lang="en-US" dirty="0">
              <a:latin typeface="Georgia" charset="0"/>
              <a:ea typeface="Georgia" charset="0"/>
              <a:cs typeface="Georgia" charset="0"/>
            </a:endParaRPr>
          </a:p>
        </p:txBody>
      </p:sp>
    </p:spTree>
    <p:extLst>
      <p:ext uri="{BB962C8B-B14F-4D97-AF65-F5344CB8AC3E}">
        <p14:creationId xmlns:p14="http://schemas.microsoft.com/office/powerpoint/2010/main" val="17826047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rmAutofit/>
          </a:bodyPr>
          <a:lstStyle/>
          <a:p>
            <a:r>
              <a:rPr lang="en-US" dirty="0">
                <a:solidFill>
                  <a:srgbClr val="E7D763"/>
                </a:solidFill>
                <a:latin typeface="Georgia" charset="0"/>
                <a:ea typeface="Georgia" charset="0"/>
                <a:cs typeface="Georgia" charset="0"/>
              </a:rPr>
              <a:t>COURSE OUTLINE</a:t>
            </a:r>
          </a:p>
        </p:txBody>
      </p:sp>
      <p:sp>
        <p:nvSpPr>
          <p:cNvPr id="3" name="Content Placeholder 2"/>
          <p:cNvSpPr>
            <a:spLocks noGrp="1"/>
          </p:cNvSpPr>
          <p:nvPr>
            <p:ph idx="1"/>
          </p:nvPr>
        </p:nvSpPr>
        <p:spPr>
          <a:xfrm>
            <a:off x="838200" y="1825625"/>
            <a:ext cx="11353800" cy="3585597"/>
          </a:xfrm>
        </p:spPr>
        <p:txBody>
          <a:bodyPr wrap="square">
            <a:spAutoFit/>
          </a:bodyPr>
          <a:lstStyle/>
          <a:p>
            <a:pPr marL="0" indent="0">
              <a:lnSpc>
                <a:spcPct val="150000"/>
              </a:lnSpc>
              <a:buNone/>
            </a:pPr>
            <a:r>
              <a:rPr lang="en-US" cap="all" dirty="0">
                <a:solidFill>
                  <a:schemeClr val="bg1"/>
                </a:solidFill>
                <a:latin typeface="Georgia" charset="0"/>
                <a:ea typeface="Georgia" charset="0"/>
                <a:cs typeface="Georgia" charset="0"/>
              </a:rPr>
              <a:t>Session One</a:t>
            </a:r>
            <a:r>
              <a:rPr lang="en-US" dirty="0">
                <a:solidFill>
                  <a:schemeClr val="bg1"/>
                </a:solidFill>
                <a:latin typeface="Georgia" charset="0"/>
                <a:ea typeface="Georgia" charset="0"/>
                <a:cs typeface="Georgia" charset="0"/>
              </a:rPr>
              <a:t>: A Biblical Rationale for Church Planting</a:t>
            </a:r>
          </a:p>
          <a:p>
            <a:pPr marL="0" indent="0">
              <a:lnSpc>
                <a:spcPct val="150000"/>
              </a:lnSpc>
              <a:buNone/>
            </a:pPr>
            <a:r>
              <a:rPr lang="en-US" b="1" cap="all" dirty="0">
                <a:solidFill>
                  <a:schemeClr val="bg1"/>
                </a:solidFill>
                <a:latin typeface="Georgia" charset="0"/>
                <a:ea typeface="Georgia" charset="0"/>
                <a:cs typeface="Georgia" charset="0"/>
              </a:rPr>
              <a:t>Session Two</a:t>
            </a:r>
            <a:r>
              <a:rPr lang="en-US" b="1" dirty="0">
                <a:solidFill>
                  <a:schemeClr val="bg1"/>
                </a:solidFill>
                <a:latin typeface="Georgia" charset="0"/>
                <a:ea typeface="Georgia" charset="0"/>
                <a:cs typeface="Georgia" charset="0"/>
              </a:rPr>
              <a:t>: The Need for New Churches</a:t>
            </a:r>
          </a:p>
          <a:p>
            <a:pPr marL="0" indent="0">
              <a:lnSpc>
                <a:spcPct val="150000"/>
              </a:lnSpc>
              <a:buNone/>
            </a:pPr>
            <a:r>
              <a:rPr lang="en-US" cap="all" dirty="0">
                <a:solidFill>
                  <a:schemeClr val="bg1"/>
                </a:solidFill>
                <a:latin typeface="Georgia" charset="0"/>
                <a:ea typeface="Georgia" charset="0"/>
                <a:cs typeface="Georgia" charset="0"/>
              </a:rPr>
              <a:t>Session Three</a:t>
            </a:r>
            <a:r>
              <a:rPr lang="en-US" dirty="0">
                <a:solidFill>
                  <a:schemeClr val="bg1"/>
                </a:solidFill>
                <a:latin typeface="Georgia" charset="0"/>
                <a:ea typeface="Georgia" charset="0"/>
                <a:cs typeface="Georgia" charset="0"/>
              </a:rPr>
              <a:t>: How New Churches Begin</a:t>
            </a:r>
          </a:p>
          <a:p>
            <a:pPr marL="0" indent="0">
              <a:lnSpc>
                <a:spcPct val="150000"/>
              </a:lnSpc>
              <a:buNone/>
            </a:pPr>
            <a:r>
              <a:rPr lang="en-US" cap="all" dirty="0">
                <a:solidFill>
                  <a:schemeClr val="bg1"/>
                </a:solidFill>
                <a:latin typeface="Georgia" charset="0"/>
                <a:ea typeface="Georgia" charset="0"/>
                <a:cs typeface="Georgia" charset="0"/>
              </a:rPr>
              <a:t>Session Four</a:t>
            </a:r>
            <a:r>
              <a:rPr lang="en-US" dirty="0">
                <a:solidFill>
                  <a:schemeClr val="bg1"/>
                </a:solidFill>
                <a:latin typeface="Georgia" charset="0"/>
                <a:ea typeface="Georgia" charset="0"/>
                <a:cs typeface="Georgia" charset="0"/>
              </a:rPr>
              <a:t>: How Ordinary Christians Can Begin New Churches</a:t>
            </a:r>
          </a:p>
          <a:p>
            <a:endParaRPr lang="en-US" dirty="0">
              <a:latin typeface="Georgia" charset="0"/>
              <a:ea typeface="Georgia" charset="0"/>
              <a:cs typeface="Georgia" charset="0"/>
            </a:endParaRPr>
          </a:p>
        </p:txBody>
      </p:sp>
    </p:spTree>
    <p:extLst>
      <p:ext uri="{BB962C8B-B14F-4D97-AF65-F5344CB8AC3E}">
        <p14:creationId xmlns:p14="http://schemas.microsoft.com/office/powerpoint/2010/main" val="5401155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rmAutofit/>
          </a:bodyPr>
          <a:lstStyle/>
          <a:p>
            <a:r>
              <a:rPr lang="en-US" dirty="0">
                <a:solidFill>
                  <a:srgbClr val="E7D763"/>
                </a:solidFill>
                <a:latin typeface="Georgia" charset="0"/>
                <a:ea typeface="Georgia" charset="0"/>
                <a:cs typeface="Georgia" charset="0"/>
              </a:rPr>
              <a:t>THE  NEED  FOR  NEW  CHURCHES</a:t>
            </a:r>
          </a:p>
        </p:txBody>
      </p:sp>
      <p:sp>
        <p:nvSpPr>
          <p:cNvPr id="3" name="Content Placeholder 2"/>
          <p:cNvSpPr>
            <a:spLocks noGrp="1"/>
          </p:cNvSpPr>
          <p:nvPr>
            <p:ph idx="1"/>
          </p:nvPr>
        </p:nvSpPr>
        <p:spPr/>
        <p:txBody>
          <a:bodyPr anchor="ctr"/>
          <a:lstStyle/>
          <a:p>
            <a:pPr marL="0" indent="0" algn="ctr">
              <a:buNone/>
            </a:pPr>
            <a:r>
              <a:rPr lang="en-US" sz="4000" i="1" dirty="0">
                <a:latin typeface="Georgia" charset="0"/>
                <a:ea typeface="Georgia" charset="0"/>
                <a:cs typeface="Georgia" charset="0"/>
              </a:rPr>
              <a:t>A net gain of 3,205 churches is needed each year for the American church to keep up with population growth; this is far [greater] than the actual yearly gain. </a:t>
            </a:r>
          </a:p>
          <a:p>
            <a:pPr marL="0" indent="0" algn="ctr">
              <a:buNone/>
            </a:pPr>
            <a:r>
              <a:rPr lang="en-US" sz="3200" dirty="0">
                <a:latin typeface="Georgia" charset="0"/>
                <a:ea typeface="Georgia" charset="0"/>
                <a:cs typeface="Georgia" charset="0"/>
              </a:rPr>
              <a:t>–</a:t>
            </a:r>
            <a:r>
              <a:rPr lang="en-US" sz="3200" i="1" dirty="0">
                <a:latin typeface="Georgia" charset="0"/>
                <a:ea typeface="Georgia" charset="0"/>
                <a:cs typeface="Georgia" charset="0"/>
              </a:rPr>
              <a:t> DAVID T. OLSON</a:t>
            </a:r>
          </a:p>
          <a:p>
            <a:pPr marL="0" indent="0">
              <a:buNone/>
            </a:pPr>
            <a:endParaRPr lang="en-US" dirty="0">
              <a:latin typeface="Georgia" charset="0"/>
              <a:ea typeface="Georgia" charset="0"/>
              <a:cs typeface="Georgia" charset="0"/>
            </a:endParaRPr>
          </a:p>
        </p:txBody>
      </p:sp>
    </p:spTree>
    <p:extLst>
      <p:ext uri="{BB962C8B-B14F-4D97-AF65-F5344CB8AC3E}">
        <p14:creationId xmlns:p14="http://schemas.microsoft.com/office/powerpoint/2010/main" val="37676052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rmAutofit/>
          </a:bodyPr>
          <a:lstStyle/>
          <a:p>
            <a:r>
              <a:rPr lang="en-US" dirty="0">
                <a:solidFill>
                  <a:srgbClr val="E7D763"/>
                </a:solidFill>
                <a:latin typeface="Georgia" charset="0"/>
                <a:ea typeface="Georgia" charset="0"/>
                <a:cs typeface="Georgia" charset="0"/>
              </a:rPr>
              <a:t>THE NEED FOR NEW CHURCHES</a:t>
            </a:r>
          </a:p>
        </p:txBody>
      </p:sp>
      <p:sp>
        <p:nvSpPr>
          <p:cNvPr id="3" name="Content Placeholder 2"/>
          <p:cNvSpPr>
            <a:spLocks noGrp="1"/>
          </p:cNvSpPr>
          <p:nvPr>
            <p:ph idx="1"/>
          </p:nvPr>
        </p:nvSpPr>
        <p:spPr>
          <a:xfrm>
            <a:off x="838200" y="1825625"/>
            <a:ext cx="10515600" cy="4351338"/>
          </a:xfrm>
        </p:spPr>
        <p:txBody>
          <a:bodyPr anchor="ctr"/>
          <a:lstStyle/>
          <a:p>
            <a:pPr marL="0" indent="0">
              <a:buNone/>
            </a:pPr>
            <a:r>
              <a:rPr lang="en-US" sz="4400" dirty="0">
                <a:latin typeface="Georgia" charset="0"/>
                <a:ea typeface="Georgia" charset="0"/>
                <a:cs typeface="Georgia" charset="0"/>
              </a:rPr>
              <a:t>Church Planting is </a:t>
            </a:r>
            <a:r>
              <a:rPr lang="en-US" sz="4400" b="1" u="sng" dirty="0">
                <a:solidFill>
                  <a:srgbClr val="E7D763"/>
                </a:solidFill>
                <a:latin typeface="Georgia" charset="0"/>
                <a:ea typeface="Georgia" charset="0"/>
                <a:cs typeface="Georgia" charset="0"/>
              </a:rPr>
              <a:t>important</a:t>
            </a:r>
            <a:r>
              <a:rPr lang="en-US" sz="4400" b="1" dirty="0">
                <a:solidFill>
                  <a:srgbClr val="E7D763"/>
                </a:solidFill>
                <a:latin typeface="Georgia" charset="0"/>
                <a:ea typeface="Georgia" charset="0"/>
                <a:cs typeface="Georgia" charset="0"/>
              </a:rPr>
              <a:t> </a:t>
            </a:r>
            <a:r>
              <a:rPr lang="en-US" sz="4400" dirty="0">
                <a:latin typeface="Georgia" charset="0"/>
                <a:ea typeface="Georgia" charset="0"/>
                <a:cs typeface="Georgia" charset="0"/>
              </a:rPr>
              <a:t>because the church is</a:t>
            </a:r>
            <a:r>
              <a:rPr lang="en-US" sz="4400" b="1" dirty="0">
                <a:latin typeface="Georgia" charset="0"/>
                <a:ea typeface="Georgia" charset="0"/>
                <a:cs typeface="Georgia" charset="0"/>
              </a:rPr>
              <a:t> </a:t>
            </a:r>
            <a:r>
              <a:rPr lang="en-US" sz="4400" b="1" u="sng" dirty="0">
                <a:solidFill>
                  <a:srgbClr val="E7D763"/>
                </a:solidFill>
                <a:latin typeface="Georgia" charset="0"/>
                <a:ea typeface="Georgia" charset="0"/>
                <a:cs typeface="Georgia" charset="0"/>
              </a:rPr>
              <a:t>dwindling</a:t>
            </a:r>
            <a:r>
              <a:rPr lang="en-US" sz="4400" b="1" dirty="0">
                <a:latin typeface="Georgia" charset="0"/>
                <a:ea typeface="Georgia" charset="0"/>
                <a:cs typeface="Georgia" charset="0"/>
              </a:rPr>
              <a:t>. </a:t>
            </a:r>
            <a:endParaRPr lang="en-US" sz="4400" dirty="0">
              <a:latin typeface="Georgia" charset="0"/>
              <a:ea typeface="Georgia" charset="0"/>
              <a:cs typeface="Georgia" charset="0"/>
            </a:endParaRPr>
          </a:p>
          <a:p>
            <a:pPr marL="0" indent="0">
              <a:buNone/>
            </a:pPr>
            <a:endParaRPr lang="en-US" dirty="0">
              <a:latin typeface="Georgia" charset="0"/>
              <a:ea typeface="Georgia" charset="0"/>
              <a:cs typeface="Georgia" charset="0"/>
            </a:endParaRPr>
          </a:p>
        </p:txBody>
      </p:sp>
    </p:spTree>
    <p:extLst>
      <p:ext uri="{BB962C8B-B14F-4D97-AF65-F5344CB8AC3E}">
        <p14:creationId xmlns:p14="http://schemas.microsoft.com/office/powerpoint/2010/main" val="9576619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rmAutofit/>
          </a:bodyPr>
          <a:lstStyle/>
          <a:p>
            <a:r>
              <a:rPr lang="en-US" dirty="0">
                <a:solidFill>
                  <a:srgbClr val="E7D763"/>
                </a:solidFill>
                <a:latin typeface="Georgia" charset="0"/>
                <a:ea typeface="Georgia" charset="0"/>
                <a:cs typeface="Georgia" charset="0"/>
              </a:rPr>
              <a:t>THE NEED FOR NEW CHURCHES</a:t>
            </a:r>
          </a:p>
        </p:txBody>
      </p:sp>
      <p:sp>
        <p:nvSpPr>
          <p:cNvPr id="3" name="Content Placeholder 2"/>
          <p:cNvSpPr>
            <a:spLocks noGrp="1"/>
          </p:cNvSpPr>
          <p:nvPr>
            <p:ph idx="1"/>
          </p:nvPr>
        </p:nvSpPr>
        <p:spPr/>
        <p:txBody>
          <a:bodyPr anchor="ctr"/>
          <a:lstStyle/>
          <a:p>
            <a:pPr marL="0" indent="0">
              <a:buNone/>
            </a:pPr>
            <a:r>
              <a:rPr lang="en-US" sz="4000" dirty="0">
                <a:latin typeface="Georgia" charset="0"/>
                <a:ea typeface="Georgia" charset="0"/>
                <a:cs typeface="Georgia" charset="0"/>
              </a:rPr>
              <a:t>Does the fact that the church in America is dwindling surprise you? </a:t>
            </a:r>
          </a:p>
          <a:p>
            <a:pPr marL="0" indent="0">
              <a:lnSpc>
                <a:spcPct val="100000"/>
              </a:lnSpc>
              <a:buNone/>
            </a:pPr>
            <a:endParaRPr lang="en-US" sz="4000" dirty="0">
              <a:latin typeface="Georgia" charset="0"/>
              <a:ea typeface="Georgia" charset="0"/>
              <a:cs typeface="Georgia" charset="0"/>
            </a:endParaRPr>
          </a:p>
          <a:p>
            <a:pPr marL="0" indent="0">
              <a:buNone/>
            </a:pPr>
            <a:r>
              <a:rPr lang="en-US" sz="4000" dirty="0">
                <a:latin typeface="Georgia" charset="0"/>
                <a:ea typeface="Georgia" charset="0"/>
                <a:cs typeface="Georgia" charset="0"/>
              </a:rPr>
              <a:t>Why do you think churches are dwindling? </a:t>
            </a:r>
          </a:p>
          <a:p>
            <a:pPr marL="0" indent="0">
              <a:buNone/>
            </a:pPr>
            <a:endParaRPr lang="en-US" dirty="0">
              <a:latin typeface="Georgia" charset="0"/>
              <a:ea typeface="Georgia" charset="0"/>
              <a:cs typeface="Georgia" charset="0"/>
            </a:endParaRPr>
          </a:p>
        </p:txBody>
      </p:sp>
    </p:spTree>
    <p:extLst>
      <p:ext uri="{BB962C8B-B14F-4D97-AF65-F5344CB8AC3E}">
        <p14:creationId xmlns:p14="http://schemas.microsoft.com/office/powerpoint/2010/main" val="9838402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rmAutofit/>
          </a:bodyPr>
          <a:lstStyle/>
          <a:p>
            <a:r>
              <a:rPr lang="en-US" dirty="0">
                <a:solidFill>
                  <a:srgbClr val="E7D763"/>
                </a:solidFill>
                <a:latin typeface="Georgia" charset="0"/>
                <a:ea typeface="Georgia" charset="0"/>
                <a:cs typeface="Georgia" charset="0"/>
              </a:rPr>
              <a:t>THE NEED FOR NEW CHURCHES</a:t>
            </a:r>
          </a:p>
        </p:txBody>
      </p:sp>
      <p:sp>
        <p:nvSpPr>
          <p:cNvPr id="3" name="Content Placeholder 2"/>
          <p:cNvSpPr>
            <a:spLocks noGrp="1"/>
          </p:cNvSpPr>
          <p:nvPr>
            <p:ph idx="1"/>
          </p:nvPr>
        </p:nvSpPr>
        <p:spPr/>
        <p:txBody>
          <a:bodyPr anchor="ctr">
            <a:normAutofit/>
          </a:bodyPr>
          <a:lstStyle/>
          <a:p>
            <a:pPr marL="0" indent="0" algn="ctr">
              <a:buNone/>
            </a:pPr>
            <a:r>
              <a:rPr lang="en-US" sz="4000" i="1" dirty="0">
                <a:latin typeface="Georgia" charset="0"/>
                <a:ea typeface="Georgia" charset="0"/>
                <a:cs typeface="Georgia" charset="0"/>
              </a:rPr>
              <a:t>“Between the years 2010 and 2012, more than half of all churches in America added not one new member. Each year, nearly 3 million more previous churchgoers enter the ranks of the ‘religiously unaffiliated.’" </a:t>
            </a:r>
          </a:p>
          <a:p>
            <a:pPr marL="0" indent="0" algn="ctr">
              <a:buNone/>
            </a:pPr>
            <a:r>
              <a:rPr lang="en-US" sz="3200" i="1" dirty="0">
                <a:latin typeface="Georgia" charset="0"/>
                <a:ea typeface="Georgia" charset="0"/>
                <a:cs typeface="Georgia" charset="0"/>
              </a:rPr>
              <a:t> – HUFFINGTON POST</a:t>
            </a:r>
            <a:endParaRPr lang="en-US" dirty="0">
              <a:latin typeface="Georgia" charset="0"/>
              <a:ea typeface="Georgia" charset="0"/>
              <a:cs typeface="Georgia" charset="0"/>
            </a:endParaRPr>
          </a:p>
        </p:txBody>
      </p:sp>
    </p:spTree>
    <p:extLst>
      <p:ext uri="{BB962C8B-B14F-4D97-AF65-F5344CB8AC3E}">
        <p14:creationId xmlns:p14="http://schemas.microsoft.com/office/powerpoint/2010/main" val="40448382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US" dirty="0">
                <a:solidFill>
                  <a:srgbClr val="E7D763"/>
                </a:solidFill>
                <a:latin typeface="Georgia" charset="0"/>
                <a:ea typeface="Georgia" charset="0"/>
                <a:cs typeface="Georgia" charset="0"/>
              </a:rPr>
              <a:t>THE NEED FOR NEW CHURCHES</a:t>
            </a:r>
          </a:p>
        </p:txBody>
      </p:sp>
      <p:sp>
        <p:nvSpPr>
          <p:cNvPr id="3" name="Content Placeholder 2"/>
          <p:cNvSpPr>
            <a:spLocks noGrp="1"/>
          </p:cNvSpPr>
          <p:nvPr>
            <p:ph idx="1"/>
          </p:nvPr>
        </p:nvSpPr>
        <p:spPr/>
        <p:txBody>
          <a:bodyPr>
            <a:normAutofit fontScale="92500" lnSpcReduction="10000"/>
          </a:bodyPr>
          <a:lstStyle/>
          <a:p>
            <a:pPr marL="0" indent="0">
              <a:buNone/>
            </a:pPr>
            <a:r>
              <a:rPr lang="en-US" sz="4000" dirty="0">
                <a:latin typeface="Georgia" charset="0"/>
                <a:ea typeface="Georgia" charset="0"/>
                <a:cs typeface="Georgia" charset="0"/>
              </a:rPr>
              <a:t>Church Planting is important because most existing churches are </a:t>
            </a:r>
            <a:r>
              <a:rPr lang="en-US" sz="4000" b="1" u="sng" dirty="0">
                <a:solidFill>
                  <a:srgbClr val="E7D763"/>
                </a:solidFill>
                <a:latin typeface="Georgia" charset="0"/>
                <a:ea typeface="Georgia" charset="0"/>
                <a:cs typeface="Georgia" charset="0"/>
              </a:rPr>
              <a:t>plateaued</a:t>
            </a:r>
            <a:r>
              <a:rPr lang="en-US" sz="4000" b="1" dirty="0">
                <a:solidFill>
                  <a:srgbClr val="E7D763"/>
                </a:solidFill>
                <a:latin typeface="Georgia" charset="0"/>
                <a:ea typeface="Georgia" charset="0"/>
                <a:cs typeface="Georgia" charset="0"/>
              </a:rPr>
              <a:t> </a:t>
            </a:r>
            <a:r>
              <a:rPr lang="en-US" sz="4000" dirty="0">
                <a:latin typeface="Georgia" charset="0"/>
                <a:ea typeface="Georgia" charset="0"/>
                <a:cs typeface="Georgia" charset="0"/>
              </a:rPr>
              <a:t>or</a:t>
            </a:r>
            <a:r>
              <a:rPr lang="en-US" sz="4000" b="1" dirty="0">
                <a:latin typeface="Georgia" charset="0"/>
                <a:ea typeface="Georgia" charset="0"/>
                <a:cs typeface="Georgia" charset="0"/>
              </a:rPr>
              <a:t> </a:t>
            </a:r>
            <a:r>
              <a:rPr lang="en-US" sz="4000" b="1" u="sng" dirty="0">
                <a:solidFill>
                  <a:srgbClr val="E7D763"/>
                </a:solidFill>
                <a:latin typeface="Georgia" charset="0"/>
                <a:ea typeface="Georgia" charset="0"/>
                <a:cs typeface="Georgia" charset="0"/>
              </a:rPr>
              <a:t>declining</a:t>
            </a:r>
            <a:r>
              <a:rPr lang="en-US" sz="3600" b="1" dirty="0">
                <a:latin typeface="Georgia" charset="0"/>
                <a:ea typeface="Georgia" charset="0"/>
                <a:cs typeface="Georgia" charset="0"/>
              </a:rPr>
              <a:t>.</a:t>
            </a:r>
            <a:br>
              <a:rPr lang="en-US" sz="3600" b="1" dirty="0">
                <a:latin typeface="Georgia" charset="0"/>
                <a:ea typeface="Georgia" charset="0"/>
                <a:cs typeface="Georgia" charset="0"/>
              </a:rPr>
            </a:br>
            <a:endParaRPr lang="en-US" sz="3200" dirty="0">
              <a:latin typeface="Georgia" charset="0"/>
              <a:ea typeface="Georgia" charset="0"/>
              <a:cs typeface="Georgia" charset="0"/>
            </a:endParaRPr>
          </a:p>
          <a:p>
            <a:pPr marL="0" indent="0" algn="ctr">
              <a:spcBef>
                <a:spcPts val="1800"/>
              </a:spcBef>
              <a:buNone/>
            </a:pPr>
            <a:r>
              <a:rPr lang="en-US" sz="3900" i="1" dirty="0">
                <a:latin typeface="Georgia" charset="0"/>
                <a:ea typeface="Georgia" charset="0"/>
                <a:cs typeface="Georgia" charset="0"/>
              </a:rPr>
              <a:t>“Today, of the approximately 350,000 churches in America, four out of five are either plateaued or declining. Many churches begin a plateau or slow decline about their fifteenth to eighteenth year. 80-85% are on the down-side of this cycle.”</a:t>
            </a:r>
          </a:p>
          <a:p>
            <a:pPr marL="0" indent="0" algn="ctr">
              <a:spcBef>
                <a:spcPts val="1200"/>
              </a:spcBef>
              <a:buNone/>
            </a:pPr>
            <a:r>
              <a:rPr lang="en-US" sz="3500" i="1" dirty="0">
                <a:latin typeface="Georgia" charset="0"/>
                <a:ea typeface="Georgia" charset="0"/>
                <a:cs typeface="Georgia" charset="0"/>
              </a:rPr>
              <a:t> – WIN ARN</a:t>
            </a:r>
          </a:p>
          <a:p>
            <a:pPr marL="0" indent="0">
              <a:buNone/>
            </a:pPr>
            <a:endParaRPr lang="en-US" sz="3200" dirty="0">
              <a:latin typeface="Georgia" charset="0"/>
              <a:ea typeface="Georgia" charset="0"/>
              <a:cs typeface="Georgia" charset="0"/>
            </a:endParaRPr>
          </a:p>
        </p:txBody>
      </p:sp>
    </p:spTree>
    <p:extLst>
      <p:ext uri="{BB962C8B-B14F-4D97-AF65-F5344CB8AC3E}">
        <p14:creationId xmlns:p14="http://schemas.microsoft.com/office/powerpoint/2010/main" val="24246258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rmAutofit/>
          </a:bodyPr>
          <a:lstStyle/>
          <a:p>
            <a:r>
              <a:rPr lang="en-US" dirty="0">
                <a:solidFill>
                  <a:srgbClr val="E7D763"/>
                </a:solidFill>
                <a:latin typeface="Georgia" charset="0"/>
                <a:ea typeface="Georgia" charset="0"/>
                <a:cs typeface="Georgia" charset="0"/>
              </a:rPr>
              <a:t>THE NEED FOR NEW CHURCHES</a:t>
            </a:r>
          </a:p>
        </p:txBody>
      </p:sp>
      <p:sp>
        <p:nvSpPr>
          <p:cNvPr id="3" name="Content Placeholder 2"/>
          <p:cNvSpPr>
            <a:spLocks noGrp="1"/>
          </p:cNvSpPr>
          <p:nvPr>
            <p:ph idx="1"/>
          </p:nvPr>
        </p:nvSpPr>
        <p:spPr/>
        <p:txBody>
          <a:bodyPr anchor="ctr">
            <a:normAutofit/>
          </a:bodyPr>
          <a:lstStyle/>
          <a:p>
            <a:pPr marL="0" indent="0" algn="ctr">
              <a:buNone/>
            </a:pPr>
            <a:r>
              <a:rPr lang="en-US" sz="3200" dirty="0">
                <a:latin typeface="Georgia" charset="0"/>
                <a:ea typeface="Georgia" charset="0"/>
                <a:cs typeface="Georgia" charset="0"/>
              </a:rPr>
              <a:t>So why not just help dying churches?</a:t>
            </a:r>
          </a:p>
        </p:txBody>
      </p:sp>
    </p:spTree>
    <p:extLst>
      <p:ext uri="{BB962C8B-B14F-4D97-AF65-F5344CB8AC3E}">
        <p14:creationId xmlns:p14="http://schemas.microsoft.com/office/powerpoint/2010/main" val="7149928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E7D763"/>
                </a:solidFill>
                <a:latin typeface="Georgia" charset="0"/>
                <a:ea typeface="Georgia" charset="0"/>
                <a:cs typeface="Georgia" charset="0"/>
              </a:rPr>
              <a:t>WHAT IS HAPPENING TO </a:t>
            </a:r>
            <a:br>
              <a:rPr lang="en-US" dirty="0">
                <a:solidFill>
                  <a:srgbClr val="E7D763"/>
                </a:solidFill>
                <a:latin typeface="Georgia" charset="0"/>
                <a:ea typeface="Georgia" charset="0"/>
                <a:cs typeface="Georgia" charset="0"/>
              </a:rPr>
            </a:br>
            <a:r>
              <a:rPr lang="en-US" dirty="0">
                <a:solidFill>
                  <a:srgbClr val="E7D763"/>
                </a:solidFill>
                <a:latin typeface="Georgia" charset="0"/>
                <a:ea typeface="Georgia" charset="0"/>
                <a:cs typeface="Georgia" charset="0"/>
              </a:rPr>
              <a:t>THE CHURCH?</a:t>
            </a:r>
          </a:p>
        </p:txBody>
      </p:sp>
      <p:sp>
        <p:nvSpPr>
          <p:cNvPr id="4" name="Content Placeholder 3"/>
          <p:cNvSpPr>
            <a:spLocks noGrp="1"/>
          </p:cNvSpPr>
          <p:nvPr>
            <p:ph sz="half" idx="2"/>
          </p:nvPr>
        </p:nvSpPr>
        <p:spPr>
          <a:xfrm>
            <a:off x="839788" y="1690688"/>
            <a:ext cx="9810283" cy="3709651"/>
          </a:xfrm>
        </p:spPr>
        <p:txBody>
          <a:bodyPr anchor="ctr">
            <a:normAutofit/>
          </a:bodyPr>
          <a:lstStyle/>
          <a:p>
            <a:r>
              <a:rPr lang="en-US" sz="4000" dirty="0">
                <a:solidFill>
                  <a:schemeClr val="bg1"/>
                </a:solidFill>
                <a:latin typeface="Georgia" charset="0"/>
                <a:ea typeface="Georgia" charset="0"/>
                <a:cs typeface="Georgia" charset="0"/>
              </a:rPr>
              <a:t>The church is getting </a:t>
            </a:r>
            <a:r>
              <a:rPr lang="en-US" sz="4000" b="1" u="sng" dirty="0">
                <a:solidFill>
                  <a:srgbClr val="E7D763"/>
                </a:solidFill>
                <a:latin typeface="Georgia" charset="0"/>
                <a:ea typeface="Georgia" charset="0"/>
                <a:cs typeface="Georgia" charset="0"/>
              </a:rPr>
              <a:t>bigger</a:t>
            </a:r>
            <a:r>
              <a:rPr lang="en-US" sz="4000" b="1" dirty="0">
                <a:solidFill>
                  <a:srgbClr val="FFFFFF"/>
                </a:solidFill>
                <a:latin typeface="Georgia" charset="0"/>
                <a:ea typeface="Georgia" charset="0"/>
                <a:cs typeface="Georgia" charset="0"/>
              </a:rPr>
              <a:t>. </a:t>
            </a:r>
          </a:p>
        </p:txBody>
      </p:sp>
    </p:spTree>
    <p:extLst>
      <p:ext uri="{BB962C8B-B14F-4D97-AF65-F5344CB8AC3E}">
        <p14:creationId xmlns:p14="http://schemas.microsoft.com/office/powerpoint/2010/main" val="14950450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E7D763"/>
                </a:solidFill>
                <a:latin typeface="Georgia" charset="0"/>
                <a:ea typeface="Georgia" charset="0"/>
                <a:cs typeface="Georgia" charset="0"/>
              </a:rPr>
              <a:t>WHAT IS HAPPENING TO </a:t>
            </a:r>
            <a:br>
              <a:rPr lang="en-US" dirty="0">
                <a:solidFill>
                  <a:srgbClr val="E7D763"/>
                </a:solidFill>
                <a:latin typeface="Georgia" charset="0"/>
                <a:ea typeface="Georgia" charset="0"/>
                <a:cs typeface="Georgia" charset="0"/>
              </a:rPr>
            </a:br>
            <a:r>
              <a:rPr lang="en-US" dirty="0">
                <a:solidFill>
                  <a:srgbClr val="E7D763"/>
                </a:solidFill>
                <a:latin typeface="Georgia" charset="0"/>
                <a:ea typeface="Georgia" charset="0"/>
                <a:cs typeface="Georgia" charset="0"/>
              </a:rPr>
              <a:t>THE CHURCH?</a:t>
            </a:r>
          </a:p>
        </p:txBody>
      </p:sp>
      <p:sp>
        <p:nvSpPr>
          <p:cNvPr id="4" name="Content Placeholder 3"/>
          <p:cNvSpPr>
            <a:spLocks noGrp="1"/>
          </p:cNvSpPr>
          <p:nvPr>
            <p:ph sz="half" idx="2"/>
          </p:nvPr>
        </p:nvSpPr>
        <p:spPr>
          <a:xfrm>
            <a:off x="839788" y="1690688"/>
            <a:ext cx="9810283" cy="3709651"/>
          </a:xfrm>
        </p:spPr>
        <p:txBody>
          <a:bodyPr anchor="ctr">
            <a:normAutofit/>
          </a:bodyPr>
          <a:lstStyle/>
          <a:p>
            <a:r>
              <a:rPr lang="en-US" sz="4000" dirty="0">
                <a:solidFill>
                  <a:schemeClr val="bg1"/>
                </a:solidFill>
                <a:latin typeface="Georgia" charset="0"/>
                <a:ea typeface="Georgia" charset="0"/>
                <a:cs typeface="Georgia" charset="0"/>
              </a:rPr>
              <a:t>The church is getting </a:t>
            </a:r>
            <a:r>
              <a:rPr lang="en-US" sz="4000" b="1" u="sng" dirty="0">
                <a:solidFill>
                  <a:srgbClr val="E7D763"/>
                </a:solidFill>
                <a:latin typeface="Georgia" charset="0"/>
                <a:ea typeface="Georgia" charset="0"/>
                <a:cs typeface="Georgia" charset="0"/>
              </a:rPr>
              <a:t>bigger</a:t>
            </a:r>
            <a:r>
              <a:rPr lang="en-US" sz="4000" b="1" dirty="0">
                <a:solidFill>
                  <a:srgbClr val="FFFFFF"/>
                </a:solidFill>
                <a:latin typeface="Georgia" charset="0"/>
                <a:ea typeface="Georgia" charset="0"/>
                <a:cs typeface="Georgia" charset="0"/>
              </a:rPr>
              <a:t>. </a:t>
            </a:r>
          </a:p>
          <a:p>
            <a:pPr marL="0" indent="0">
              <a:buNone/>
            </a:pPr>
            <a:endParaRPr lang="en-US" sz="1800" b="1" dirty="0">
              <a:solidFill>
                <a:schemeClr val="bg1"/>
              </a:solidFill>
              <a:latin typeface="Georgia" charset="0"/>
              <a:ea typeface="Georgia" charset="0"/>
              <a:cs typeface="Georgia" charset="0"/>
            </a:endParaRPr>
          </a:p>
          <a:p>
            <a:r>
              <a:rPr lang="en-US" sz="4000" dirty="0">
                <a:solidFill>
                  <a:schemeClr val="bg1"/>
                </a:solidFill>
                <a:latin typeface="Georgia" charset="0"/>
                <a:ea typeface="Georgia" charset="0"/>
                <a:cs typeface="Georgia" charset="0"/>
              </a:rPr>
              <a:t>The church is getting </a:t>
            </a:r>
            <a:r>
              <a:rPr lang="en-US" sz="4000" b="1" u="sng" dirty="0">
                <a:solidFill>
                  <a:srgbClr val="E7D763"/>
                </a:solidFill>
                <a:latin typeface="Georgia" charset="0"/>
                <a:ea typeface="Georgia" charset="0"/>
                <a:cs typeface="Georgia" charset="0"/>
              </a:rPr>
              <a:t>smaller</a:t>
            </a:r>
            <a:r>
              <a:rPr lang="en-US" sz="4000" b="1" dirty="0">
                <a:solidFill>
                  <a:srgbClr val="FFFFFF"/>
                </a:solidFill>
                <a:latin typeface="Georgia" charset="0"/>
                <a:ea typeface="Georgia" charset="0"/>
                <a:cs typeface="Georgia" charset="0"/>
              </a:rPr>
              <a:t>.</a:t>
            </a:r>
            <a:endParaRPr lang="en-US" sz="4000" dirty="0">
              <a:solidFill>
                <a:srgbClr val="FFFFFF"/>
              </a:solidFill>
              <a:latin typeface="Georgia" charset="0"/>
              <a:ea typeface="Georgia" charset="0"/>
              <a:cs typeface="Georgia" charset="0"/>
            </a:endParaRPr>
          </a:p>
        </p:txBody>
      </p:sp>
    </p:spTree>
    <p:extLst>
      <p:ext uri="{BB962C8B-B14F-4D97-AF65-F5344CB8AC3E}">
        <p14:creationId xmlns:p14="http://schemas.microsoft.com/office/powerpoint/2010/main" val="2521270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US" dirty="0">
                <a:solidFill>
                  <a:srgbClr val="E7D763"/>
                </a:solidFill>
                <a:latin typeface="Georgia" charset="0"/>
                <a:ea typeface="Georgia" charset="0"/>
                <a:cs typeface="Georgia" charset="0"/>
              </a:rPr>
              <a:t>WHAT IS HAPPENING TO  </a:t>
            </a:r>
            <a:br>
              <a:rPr lang="en-US" dirty="0">
                <a:solidFill>
                  <a:srgbClr val="E7D763"/>
                </a:solidFill>
                <a:latin typeface="Georgia" charset="0"/>
                <a:ea typeface="Georgia" charset="0"/>
                <a:cs typeface="Georgia" charset="0"/>
              </a:rPr>
            </a:br>
            <a:r>
              <a:rPr lang="en-US" dirty="0">
                <a:solidFill>
                  <a:srgbClr val="E7D763"/>
                </a:solidFill>
                <a:latin typeface="Georgia" charset="0"/>
                <a:ea typeface="Georgia" charset="0"/>
                <a:cs typeface="Georgia" charset="0"/>
              </a:rPr>
              <a:t>THE CHURCH?</a:t>
            </a:r>
          </a:p>
        </p:txBody>
      </p:sp>
      <p:sp>
        <p:nvSpPr>
          <p:cNvPr id="3" name="Content Placeholder 2"/>
          <p:cNvSpPr>
            <a:spLocks noGrp="1"/>
          </p:cNvSpPr>
          <p:nvPr>
            <p:ph idx="1"/>
          </p:nvPr>
        </p:nvSpPr>
        <p:spPr/>
        <p:txBody>
          <a:bodyPr>
            <a:normAutofit/>
          </a:bodyPr>
          <a:lstStyle/>
          <a:p>
            <a:pPr lvl="0" algn="ctr">
              <a:buNone/>
            </a:pPr>
            <a:r>
              <a:rPr lang="en-US" sz="3200" i="1" dirty="0">
                <a:latin typeface="Georgia" charset="0"/>
                <a:ea typeface="Georgia" charset="0"/>
                <a:cs typeface="Georgia" charset="0"/>
              </a:rPr>
              <a:t>“We knew that over the past 30 to 40 years denominations had increasingly reported a decline in their numbers,” </a:t>
            </a:r>
            <a:r>
              <a:rPr lang="en-US" sz="3200" i="1" dirty="0" err="1">
                <a:latin typeface="Georgia" charset="0"/>
                <a:ea typeface="Georgia" charset="0"/>
                <a:cs typeface="Georgia" charset="0"/>
              </a:rPr>
              <a:t>Marler</a:t>
            </a:r>
            <a:r>
              <a:rPr lang="en-US" sz="3200" i="1" dirty="0">
                <a:latin typeface="Georgia" charset="0"/>
                <a:ea typeface="Georgia" charset="0"/>
                <a:cs typeface="Georgia" charset="0"/>
              </a:rPr>
              <a:t> says. “Even a still-growing denomination like the Southern Baptist Convention had reported slowed growth. Most of the mainline denominations were all reporting a net loss over the past 30 years. And at the same time, the Gallup polls had remained stable. It didn’t make sense.”</a:t>
            </a:r>
          </a:p>
          <a:p>
            <a:pPr algn="ctr">
              <a:buNone/>
            </a:pPr>
            <a:r>
              <a:rPr lang="en-US" sz="3200" i="1" dirty="0">
                <a:latin typeface="Georgia" charset="0"/>
                <a:ea typeface="Georgia" charset="0"/>
                <a:cs typeface="Georgia" charset="0"/>
              </a:rPr>
              <a:t> </a:t>
            </a:r>
            <a:r>
              <a:rPr lang="en-US" i="1" dirty="0">
                <a:latin typeface="Georgia" charset="0"/>
                <a:ea typeface="Georgia" charset="0"/>
                <a:cs typeface="Georgia" charset="0"/>
              </a:rPr>
              <a:t>– KIRK HARDAWAY AND PENNY LONG MARLER</a:t>
            </a:r>
          </a:p>
          <a:p>
            <a:pPr lvl="0" algn="ctr">
              <a:buNone/>
            </a:pPr>
            <a:endParaRPr lang="en-US" sz="3200" i="1" dirty="0">
              <a:latin typeface="Georgia" charset="0"/>
              <a:ea typeface="Georgia" charset="0"/>
              <a:cs typeface="Georgia" charset="0"/>
            </a:endParaRPr>
          </a:p>
        </p:txBody>
      </p:sp>
    </p:spTree>
    <p:extLst>
      <p:ext uri="{BB962C8B-B14F-4D97-AF65-F5344CB8AC3E}">
        <p14:creationId xmlns:p14="http://schemas.microsoft.com/office/powerpoint/2010/main" val="32401243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930666" cy="1325563"/>
          </a:xfrm>
        </p:spPr>
        <p:txBody>
          <a:bodyPr>
            <a:normAutofit/>
          </a:bodyPr>
          <a:lstStyle/>
          <a:p>
            <a:r>
              <a:rPr lang="en-US" dirty="0">
                <a:solidFill>
                  <a:srgbClr val="E7D763"/>
                </a:solidFill>
                <a:latin typeface="Georgia" charset="0"/>
                <a:ea typeface="Georgia" charset="0"/>
                <a:cs typeface="Georgia" charset="0"/>
              </a:rPr>
              <a:t>A BIBLICAL RATIONALE FOR </a:t>
            </a:r>
            <a:br>
              <a:rPr lang="en-US" dirty="0">
                <a:solidFill>
                  <a:srgbClr val="E7D763"/>
                </a:solidFill>
                <a:latin typeface="Georgia" charset="0"/>
                <a:ea typeface="Georgia" charset="0"/>
                <a:cs typeface="Georgia" charset="0"/>
              </a:rPr>
            </a:br>
            <a:r>
              <a:rPr lang="en-US" dirty="0">
                <a:solidFill>
                  <a:srgbClr val="E7D763"/>
                </a:solidFill>
                <a:latin typeface="Georgia" charset="0"/>
                <a:ea typeface="Georgia" charset="0"/>
                <a:cs typeface="Georgia" charset="0"/>
              </a:rPr>
              <a:t>CHURCH PLANTING</a:t>
            </a:r>
          </a:p>
        </p:txBody>
      </p:sp>
      <p:sp>
        <p:nvSpPr>
          <p:cNvPr id="3" name="Content Placeholder 2"/>
          <p:cNvSpPr>
            <a:spLocks noGrp="1"/>
          </p:cNvSpPr>
          <p:nvPr>
            <p:ph idx="1"/>
          </p:nvPr>
        </p:nvSpPr>
        <p:spPr/>
        <p:txBody>
          <a:bodyPr anchor="ctr"/>
          <a:lstStyle/>
          <a:p>
            <a:pPr marL="0" indent="0" algn="ctr">
              <a:buNone/>
            </a:pPr>
            <a:r>
              <a:rPr lang="en-US" sz="4000" i="1" dirty="0">
                <a:latin typeface="Georgia" charset="0"/>
                <a:ea typeface="Georgia" charset="0"/>
                <a:cs typeface="Georgia" charset="0"/>
              </a:rPr>
              <a:t>“Church planting is the normal business of the local church, and the local church is where Christians are taught to obey everything Jesus commanded.” </a:t>
            </a:r>
          </a:p>
          <a:p>
            <a:pPr marL="0" indent="0" algn="ctr">
              <a:buNone/>
            </a:pPr>
            <a:r>
              <a:rPr lang="en-US" sz="3200" dirty="0">
                <a:latin typeface="Georgia" charset="0"/>
                <a:ea typeface="Georgia" charset="0"/>
                <a:cs typeface="Georgia" charset="0"/>
              </a:rPr>
              <a:t>– </a:t>
            </a:r>
            <a:r>
              <a:rPr lang="en-US" sz="3200" i="1" dirty="0">
                <a:latin typeface="Georgia" charset="0"/>
                <a:ea typeface="Georgia" charset="0"/>
                <a:cs typeface="Georgia" charset="0"/>
              </a:rPr>
              <a:t>MARK DEVER</a:t>
            </a:r>
          </a:p>
          <a:p>
            <a:pPr marL="0" indent="0">
              <a:buNone/>
            </a:pPr>
            <a:endParaRPr lang="en-US" dirty="0">
              <a:latin typeface="Georgia" charset="0"/>
              <a:ea typeface="Georgia" charset="0"/>
              <a:cs typeface="Georgia" charset="0"/>
            </a:endParaRPr>
          </a:p>
        </p:txBody>
      </p:sp>
    </p:spTree>
    <p:extLst>
      <p:ext uri="{BB962C8B-B14F-4D97-AF65-F5344CB8AC3E}">
        <p14:creationId xmlns:p14="http://schemas.microsoft.com/office/powerpoint/2010/main" val="37832339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US" dirty="0">
                <a:solidFill>
                  <a:srgbClr val="E7D763"/>
                </a:solidFill>
                <a:latin typeface="Georgia" charset="0"/>
                <a:ea typeface="Georgia" charset="0"/>
                <a:cs typeface="Georgia" charset="0"/>
              </a:rPr>
              <a:t>WHAT IS HAPPENING TO </a:t>
            </a:r>
            <a:br>
              <a:rPr lang="en-US" dirty="0">
                <a:solidFill>
                  <a:srgbClr val="E7D763"/>
                </a:solidFill>
                <a:latin typeface="Georgia" charset="0"/>
                <a:ea typeface="Georgia" charset="0"/>
                <a:cs typeface="Georgia" charset="0"/>
              </a:rPr>
            </a:br>
            <a:r>
              <a:rPr lang="en-US" dirty="0">
                <a:solidFill>
                  <a:srgbClr val="E7D763"/>
                </a:solidFill>
                <a:latin typeface="Georgia" charset="0"/>
                <a:ea typeface="Georgia" charset="0"/>
                <a:cs typeface="Georgia" charset="0"/>
              </a:rPr>
              <a:t>THE CHURCH?</a:t>
            </a:r>
          </a:p>
        </p:txBody>
      </p:sp>
      <p:sp>
        <p:nvSpPr>
          <p:cNvPr id="3" name="Content Placeholder 2"/>
          <p:cNvSpPr>
            <a:spLocks noGrp="1"/>
          </p:cNvSpPr>
          <p:nvPr>
            <p:ph idx="1"/>
          </p:nvPr>
        </p:nvSpPr>
        <p:spPr/>
        <p:txBody>
          <a:bodyPr>
            <a:normAutofit fontScale="92500"/>
          </a:bodyPr>
          <a:lstStyle/>
          <a:p>
            <a:pPr lvl="0"/>
            <a:r>
              <a:rPr lang="en-US" sz="4000" dirty="0">
                <a:latin typeface="Georgia" charset="0"/>
                <a:ea typeface="Georgia" charset="0"/>
                <a:cs typeface="Georgia" charset="0"/>
              </a:rPr>
              <a:t>The church is getting more </a:t>
            </a:r>
            <a:r>
              <a:rPr lang="en-US" sz="4000" b="1" u="sng" dirty="0">
                <a:solidFill>
                  <a:srgbClr val="E7D763"/>
                </a:solidFill>
                <a:latin typeface="Georgia" charset="0"/>
                <a:ea typeface="Georgia" charset="0"/>
                <a:cs typeface="Georgia" charset="0"/>
              </a:rPr>
              <a:t>professional</a:t>
            </a:r>
            <a:r>
              <a:rPr lang="en-US" sz="4000" b="1" dirty="0">
                <a:solidFill>
                  <a:srgbClr val="FFFFFF"/>
                </a:solidFill>
                <a:latin typeface="Georgia" charset="0"/>
                <a:ea typeface="Georgia" charset="0"/>
                <a:cs typeface="Georgia" charset="0"/>
              </a:rPr>
              <a:t>.</a:t>
            </a:r>
            <a:r>
              <a:rPr lang="en-US" sz="4000" b="1" dirty="0">
                <a:solidFill>
                  <a:srgbClr val="E7D763"/>
                </a:solidFill>
                <a:latin typeface="Georgia" charset="0"/>
                <a:ea typeface="Georgia" charset="0"/>
                <a:cs typeface="Georgia" charset="0"/>
              </a:rPr>
              <a:t> </a:t>
            </a:r>
            <a:endParaRPr lang="en-US" sz="4000" dirty="0">
              <a:solidFill>
                <a:srgbClr val="E7D763"/>
              </a:solidFill>
              <a:latin typeface="Georgia" charset="0"/>
              <a:ea typeface="Georgia" charset="0"/>
              <a:cs typeface="Georgia" charset="0"/>
            </a:endParaRPr>
          </a:p>
          <a:p>
            <a:pPr marL="0" indent="0" algn="ctr">
              <a:buNone/>
            </a:pPr>
            <a:endParaRPr lang="en-US" sz="3200" i="1" dirty="0">
              <a:latin typeface="Georgia" charset="0"/>
              <a:ea typeface="Georgia" charset="0"/>
              <a:cs typeface="Georgia" charset="0"/>
            </a:endParaRPr>
          </a:p>
          <a:p>
            <a:pPr marL="0" indent="0" algn="ctr">
              <a:buNone/>
            </a:pPr>
            <a:r>
              <a:rPr lang="en-US" sz="3200" i="1" dirty="0">
                <a:latin typeface="Georgia" charset="0"/>
                <a:ea typeface="Georgia" charset="0"/>
                <a:cs typeface="Georgia" charset="0"/>
              </a:rPr>
              <a:t>Professionalism has nothing to do with the essence and the heart of the Christian ministry. The more professional we long to be, the more spiritual death we will leave in our wake. For there is no professional childlikeness, there is no professional tenderheartedness; there is no professional panting after God.</a:t>
            </a:r>
          </a:p>
          <a:p>
            <a:pPr marL="0" indent="0" algn="ctr">
              <a:buNone/>
            </a:pPr>
            <a:r>
              <a:rPr lang="en-US" sz="2400" i="1" dirty="0">
                <a:latin typeface="Georgia" charset="0"/>
                <a:ea typeface="Georgia" charset="0"/>
                <a:cs typeface="Georgia" charset="0"/>
              </a:rPr>
              <a:t>– JOHN PIPER, BROTHERS, WE ARE NOT PROFESSIONALS</a:t>
            </a:r>
          </a:p>
          <a:p>
            <a:pPr marL="0" indent="0">
              <a:buNone/>
            </a:pPr>
            <a:endParaRPr lang="en-US" dirty="0">
              <a:latin typeface="Georgia" charset="0"/>
              <a:ea typeface="Georgia" charset="0"/>
              <a:cs typeface="Georgia" charset="0"/>
            </a:endParaRPr>
          </a:p>
        </p:txBody>
      </p:sp>
    </p:spTree>
    <p:extLst>
      <p:ext uri="{BB962C8B-B14F-4D97-AF65-F5344CB8AC3E}">
        <p14:creationId xmlns:p14="http://schemas.microsoft.com/office/powerpoint/2010/main" val="32401243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US" dirty="0">
                <a:solidFill>
                  <a:srgbClr val="E7D763"/>
                </a:solidFill>
                <a:latin typeface="Georgia" charset="0"/>
                <a:ea typeface="Georgia" charset="0"/>
                <a:cs typeface="Georgia" charset="0"/>
              </a:rPr>
              <a:t>WHAT IS HAPPENING TO </a:t>
            </a:r>
            <a:br>
              <a:rPr lang="en-US" dirty="0">
                <a:solidFill>
                  <a:srgbClr val="E7D763"/>
                </a:solidFill>
                <a:latin typeface="Georgia" charset="0"/>
                <a:ea typeface="Georgia" charset="0"/>
                <a:cs typeface="Georgia" charset="0"/>
              </a:rPr>
            </a:br>
            <a:r>
              <a:rPr lang="en-US" dirty="0">
                <a:solidFill>
                  <a:srgbClr val="E7D763"/>
                </a:solidFill>
                <a:latin typeface="Georgia" charset="0"/>
                <a:ea typeface="Georgia" charset="0"/>
                <a:cs typeface="Georgia" charset="0"/>
              </a:rPr>
              <a:t>THE CHURCH?</a:t>
            </a:r>
          </a:p>
        </p:txBody>
      </p:sp>
      <p:sp>
        <p:nvSpPr>
          <p:cNvPr id="3" name="Content Placeholder 2"/>
          <p:cNvSpPr>
            <a:spLocks noGrp="1"/>
          </p:cNvSpPr>
          <p:nvPr>
            <p:ph idx="1"/>
          </p:nvPr>
        </p:nvSpPr>
        <p:spPr/>
        <p:txBody>
          <a:bodyPr anchor="ctr">
            <a:normAutofit/>
          </a:bodyPr>
          <a:lstStyle/>
          <a:p>
            <a:pPr lvl="0"/>
            <a:r>
              <a:rPr lang="en-US" sz="4000" dirty="0">
                <a:latin typeface="Georgia" charset="0"/>
                <a:ea typeface="Georgia" charset="0"/>
                <a:cs typeface="Georgia" charset="0"/>
              </a:rPr>
              <a:t>The church is getting more </a:t>
            </a:r>
            <a:r>
              <a:rPr lang="en-US" sz="4000" b="1" u="sng" dirty="0">
                <a:solidFill>
                  <a:srgbClr val="E7D763"/>
                </a:solidFill>
                <a:latin typeface="Georgia" charset="0"/>
                <a:ea typeface="Georgia" charset="0"/>
                <a:cs typeface="Georgia" charset="0"/>
              </a:rPr>
              <a:t>inclusive</a:t>
            </a:r>
            <a:r>
              <a:rPr lang="en-US" sz="4000" b="1" dirty="0">
                <a:solidFill>
                  <a:srgbClr val="FFFFFF"/>
                </a:solidFill>
                <a:latin typeface="Georgia" charset="0"/>
                <a:ea typeface="Georgia" charset="0"/>
                <a:cs typeface="Georgia" charset="0"/>
              </a:rPr>
              <a:t>.</a:t>
            </a:r>
            <a:endParaRPr lang="en-US" sz="4000" b="1" u="sng" dirty="0">
              <a:solidFill>
                <a:srgbClr val="E7D763"/>
              </a:solidFill>
              <a:latin typeface="Georgia" charset="0"/>
              <a:ea typeface="Georgia" charset="0"/>
              <a:cs typeface="Georgia" charset="0"/>
            </a:endParaRPr>
          </a:p>
          <a:p>
            <a:pPr marL="0" lvl="0" indent="0">
              <a:buNone/>
            </a:pPr>
            <a:endParaRPr lang="en-US" sz="4000" u="sng" dirty="0">
              <a:latin typeface="Helvetica Neue"/>
              <a:cs typeface="Helvetica Neue"/>
            </a:endParaRPr>
          </a:p>
          <a:p>
            <a:pPr marL="0" indent="0">
              <a:buNone/>
            </a:pPr>
            <a:endParaRPr lang="en-US" dirty="0"/>
          </a:p>
        </p:txBody>
      </p:sp>
    </p:spTree>
    <p:extLst>
      <p:ext uri="{BB962C8B-B14F-4D97-AF65-F5344CB8AC3E}">
        <p14:creationId xmlns:p14="http://schemas.microsoft.com/office/powerpoint/2010/main" val="19065428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US" dirty="0">
                <a:solidFill>
                  <a:srgbClr val="E7D763"/>
                </a:solidFill>
                <a:latin typeface="Georgia" charset="0"/>
                <a:ea typeface="Georgia" charset="0"/>
                <a:cs typeface="Georgia" charset="0"/>
              </a:rPr>
              <a:t>WHAT IS HAPPENING TO</a:t>
            </a:r>
            <a:br>
              <a:rPr lang="en-US" dirty="0">
                <a:solidFill>
                  <a:srgbClr val="E7D763"/>
                </a:solidFill>
                <a:latin typeface="Georgia" charset="0"/>
                <a:ea typeface="Georgia" charset="0"/>
                <a:cs typeface="Georgia" charset="0"/>
              </a:rPr>
            </a:br>
            <a:r>
              <a:rPr lang="en-US" dirty="0">
                <a:solidFill>
                  <a:srgbClr val="E7D763"/>
                </a:solidFill>
                <a:latin typeface="Georgia" charset="0"/>
                <a:ea typeface="Georgia" charset="0"/>
                <a:cs typeface="Georgia" charset="0"/>
              </a:rPr>
              <a:t> THE CHURCH?</a:t>
            </a:r>
          </a:p>
        </p:txBody>
      </p:sp>
      <p:sp>
        <p:nvSpPr>
          <p:cNvPr id="3" name="Content Placeholder 2"/>
          <p:cNvSpPr>
            <a:spLocks noGrp="1"/>
          </p:cNvSpPr>
          <p:nvPr>
            <p:ph idx="1"/>
          </p:nvPr>
        </p:nvSpPr>
        <p:spPr/>
        <p:txBody>
          <a:bodyPr anchor="ctr">
            <a:normAutofit/>
          </a:bodyPr>
          <a:lstStyle/>
          <a:p>
            <a:pPr lvl="0"/>
            <a:r>
              <a:rPr lang="en-US" sz="4000" dirty="0">
                <a:latin typeface="Georgia" charset="0"/>
                <a:ea typeface="Georgia" charset="0"/>
                <a:cs typeface="Georgia" charset="0"/>
              </a:rPr>
              <a:t>The church is getting more </a:t>
            </a:r>
            <a:r>
              <a:rPr lang="en-US" sz="4000" b="1" u="sng" dirty="0">
                <a:solidFill>
                  <a:srgbClr val="E7D763"/>
                </a:solidFill>
                <a:latin typeface="Georgia" charset="0"/>
                <a:ea typeface="Georgia" charset="0"/>
                <a:cs typeface="Georgia" charset="0"/>
              </a:rPr>
              <a:t>inclusive</a:t>
            </a:r>
            <a:r>
              <a:rPr lang="en-US" sz="4000" b="1" dirty="0">
                <a:solidFill>
                  <a:srgbClr val="FFFFFF"/>
                </a:solidFill>
                <a:latin typeface="Georgia" charset="0"/>
                <a:ea typeface="Georgia" charset="0"/>
                <a:cs typeface="Georgia" charset="0"/>
              </a:rPr>
              <a:t>.</a:t>
            </a:r>
            <a:endParaRPr lang="en-US" sz="4000" b="1" u="sng" dirty="0">
              <a:solidFill>
                <a:srgbClr val="E7D763"/>
              </a:solidFill>
              <a:latin typeface="Georgia" charset="0"/>
              <a:ea typeface="Georgia" charset="0"/>
              <a:cs typeface="Georgia" charset="0"/>
            </a:endParaRPr>
          </a:p>
          <a:p>
            <a:pPr marL="0" lvl="0" indent="0">
              <a:buNone/>
            </a:pPr>
            <a:endParaRPr lang="en-US" sz="4000" u="sng" dirty="0">
              <a:latin typeface="Georgia" charset="0"/>
              <a:ea typeface="Georgia" charset="0"/>
              <a:cs typeface="Georgia" charset="0"/>
            </a:endParaRPr>
          </a:p>
          <a:p>
            <a:r>
              <a:rPr lang="en-US" sz="4000" dirty="0">
                <a:latin typeface="Georgia" charset="0"/>
                <a:ea typeface="Georgia" charset="0"/>
                <a:cs typeface="Georgia" charset="0"/>
              </a:rPr>
              <a:t>The church is getting less </a:t>
            </a:r>
            <a:r>
              <a:rPr lang="en-US" sz="4000" b="1" u="sng" dirty="0">
                <a:solidFill>
                  <a:srgbClr val="E7D763"/>
                </a:solidFill>
                <a:latin typeface="Georgia" charset="0"/>
                <a:ea typeface="Georgia" charset="0"/>
                <a:cs typeface="Georgia" charset="0"/>
              </a:rPr>
              <a:t>effective</a:t>
            </a:r>
            <a:r>
              <a:rPr lang="en-US" sz="4000" b="1" dirty="0">
                <a:solidFill>
                  <a:srgbClr val="FFFFFF"/>
                </a:solidFill>
                <a:latin typeface="Georgia" charset="0"/>
                <a:ea typeface="Georgia" charset="0"/>
                <a:cs typeface="Georgia" charset="0"/>
              </a:rPr>
              <a:t>.</a:t>
            </a:r>
            <a:r>
              <a:rPr lang="en-US" sz="4000" b="1" dirty="0">
                <a:latin typeface="Georgia" charset="0"/>
                <a:ea typeface="Georgia" charset="0"/>
                <a:cs typeface="Georgia" charset="0"/>
              </a:rPr>
              <a:t> </a:t>
            </a:r>
            <a:endParaRPr lang="en-US" sz="3200" i="1" dirty="0">
              <a:latin typeface="Georgia" charset="0"/>
              <a:ea typeface="Georgia" charset="0"/>
              <a:cs typeface="Georgia" charset="0"/>
            </a:endParaRPr>
          </a:p>
          <a:p>
            <a:pPr marL="0" indent="0">
              <a:buNone/>
            </a:pPr>
            <a:endParaRPr lang="en-US" dirty="0">
              <a:latin typeface="Georgia" charset="0"/>
              <a:ea typeface="Georgia" charset="0"/>
              <a:cs typeface="Georgia" charset="0"/>
            </a:endParaRPr>
          </a:p>
        </p:txBody>
      </p:sp>
    </p:spTree>
    <p:extLst>
      <p:ext uri="{BB962C8B-B14F-4D97-AF65-F5344CB8AC3E}">
        <p14:creationId xmlns:p14="http://schemas.microsoft.com/office/powerpoint/2010/main" val="4285478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US" dirty="0">
                <a:solidFill>
                  <a:srgbClr val="E7D763"/>
                </a:solidFill>
                <a:latin typeface="Georgia" charset="0"/>
                <a:ea typeface="Georgia" charset="0"/>
                <a:cs typeface="Georgia" charset="0"/>
              </a:rPr>
              <a:t>THE NEED FOR NEW CHURCHES</a:t>
            </a:r>
          </a:p>
        </p:txBody>
      </p:sp>
      <p:sp>
        <p:nvSpPr>
          <p:cNvPr id="3" name="Content Placeholder 2"/>
          <p:cNvSpPr>
            <a:spLocks noGrp="1"/>
          </p:cNvSpPr>
          <p:nvPr>
            <p:ph idx="1"/>
          </p:nvPr>
        </p:nvSpPr>
        <p:spPr/>
        <p:txBody>
          <a:bodyPr>
            <a:noAutofit/>
          </a:bodyPr>
          <a:lstStyle/>
          <a:p>
            <a:pPr marL="0" indent="0" algn="ctr">
              <a:buNone/>
            </a:pPr>
            <a:endParaRPr lang="en-US" i="1" dirty="0">
              <a:latin typeface="Georgia" charset="0"/>
              <a:ea typeface="Georgia" charset="0"/>
              <a:cs typeface="Georgia" charset="0"/>
            </a:endParaRPr>
          </a:p>
          <a:p>
            <a:pPr marL="0" indent="0" algn="ctr">
              <a:buNone/>
            </a:pPr>
            <a:endParaRPr lang="en-US" i="1" dirty="0">
              <a:latin typeface="Georgia" charset="0"/>
              <a:ea typeface="Georgia" charset="0"/>
              <a:cs typeface="Georgia" charset="0"/>
            </a:endParaRPr>
          </a:p>
          <a:p>
            <a:pPr marL="0" indent="0" algn="ctr">
              <a:buNone/>
            </a:pPr>
            <a:r>
              <a:rPr lang="en-US" sz="3200" i="1" dirty="0">
                <a:latin typeface="Georgia" charset="0"/>
                <a:ea typeface="Georgia" charset="0"/>
                <a:cs typeface="Georgia" charset="0"/>
              </a:rPr>
              <a:t>Q: So what do we do about it?</a:t>
            </a:r>
          </a:p>
          <a:p>
            <a:pPr marL="0" indent="0" algn="ctr">
              <a:buNone/>
            </a:pPr>
            <a:endParaRPr lang="en-US" sz="3200" i="1" dirty="0">
              <a:latin typeface="Georgia" charset="0"/>
              <a:ea typeface="Georgia" charset="0"/>
              <a:cs typeface="Georgia" charset="0"/>
            </a:endParaRPr>
          </a:p>
          <a:p>
            <a:pPr marL="0" indent="0" algn="ctr">
              <a:buNone/>
            </a:pPr>
            <a:r>
              <a:rPr lang="en-US" sz="3200" i="1" dirty="0">
                <a:latin typeface="Georgia" charset="0"/>
                <a:ea typeface="Georgia" charset="0"/>
                <a:cs typeface="Georgia" charset="0"/>
              </a:rPr>
              <a:t>A: We plant churches!</a:t>
            </a:r>
          </a:p>
        </p:txBody>
      </p:sp>
    </p:spTree>
    <p:extLst>
      <p:ext uri="{BB962C8B-B14F-4D97-AF65-F5344CB8AC3E}">
        <p14:creationId xmlns:p14="http://schemas.microsoft.com/office/powerpoint/2010/main" val="13208654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US" dirty="0">
                <a:solidFill>
                  <a:srgbClr val="E7D763"/>
                </a:solidFill>
                <a:latin typeface="Georgia" charset="0"/>
                <a:ea typeface="Georgia" charset="0"/>
                <a:cs typeface="Georgia" charset="0"/>
              </a:rPr>
              <a:t>THE NEED FOR NEW CHURCHES</a:t>
            </a:r>
          </a:p>
        </p:txBody>
      </p:sp>
      <p:sp>
        <p:nvSpPr>
          <p:cNvPr id="3" name="Content Placeholder 2"/>
          <p:cNvSpPr>
            <a:spLocks noGrp="1"/>
          </p:cNvSpPr>
          <p:nvPr>
            <p:ph idx="1"/>
          </p:nvPr>
        </p:nvSpPr>
        <p:spPr/>
        <p:txBody>
          <a:bodyPr>
            <a:noAutofit/>
          </a:bodyPr>
          <a:lstStyle/>
          <a:p>
            <a:pPr marL="0" indent="0" algn="ctr">
              <a:buNone/>
            </a:pPr>
            <a:r>
              <a:rPr lang="en-US" i="1" dirty="0">
                <a:latin typeface="Georgia" charset="0"/>
                <a:ea typeface="Georgia" charset="0"/>
                <a:cs typeface="Georgia" charset="0"/>
              </a:rPr>
              <a:t>“The vigorous, continual planting of new congregations is the single most crucial strategy for 1) the numerical growth of the Body of Christ in any city, and 2) the continual corporate renewal and revival of the existing churches in a city. Nothing else – not crusades, outreach programs, para-church ministries, growing mega-churches, congregational consulting, nor church renewal processes – will have the consistent impact of dynamic, extensive church planting...The only way to be truly sure you are increasing the number of Christians in a town is to increase the number of churches. Why? Much traditional evangelism aims to get a ‘decision’ for Christ. </a:t>
            </a:r>
          </a:p>
        </p:txBody>
      </p:sp>
    </p:spTree>
    <p:extLst>
      <p:ext uri="{BB962C8B-B14F-4D97-AF65-F5344CB8AC3E}">
        <p14:creationId xmlns:p14="http://schemas.microsoft.com/office/powerpoint/2010/main" val="5261909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US" dirty="0">
                <a:solidFill>
                  <a:srgbClr val="E7D763"/>
                </a:solidFill>
                <a:latin typeface="Georgia" charset="0"/>
                <a:ea typeface="Georgia" charset="0"/>
                <a:cs typeface="Georgia" charset="0"/>
              </a:rPr>
              <a:t>THE NEED FOR NEW CHURCHES</a:t>
            </a:r>
          </a:p>
        </p:txBody>
      </p:sp>
      <p:sp>
        <p:nvSpPr>
          <p:cNvPr id="3" name="Content Placeholder 2"/>
          <p:cNvSpPr>
            <a:spLocks noGrp="1"/>
          </p:cNvSpPr>
          <p:nvPr>
            <p:ph idx="1"/>
          </p:nvPr>
        </p:nvSpPr>
        <p:spPr/>
        <p:txBody>
          <a:bodyPr>
            <a:normAutofit/>
          </a:bodyPr>
          <a:lstStyle/>
          <a:p>
            <a:pPr marL="0" indent="0" algn="ctr">
              <a:buNone/>
            </a:pPr>
            <a:r>
              <a:rPr lang="en-US" i="1" dirty="0">
                <a:latin typeface="Georgia" charset="0"/>
                <a:ea typeface="Georgia" charset="0"/>
                <a:cs typeface="Georgia" charset="0"/>
              </a:rPr>
              <a:t>Experience, however, shows us that many of these ‘decisions’ disappear and never result in changed lives. Why? Many, many decisions are not really conversions, but often only the beginning of a journey of seeking God. (Other decisions are very definitely the moment of a ‘new birth’, but this differs from person to person.) Only a person who is being ‘evangelized’ in the context of an on-going worshipping and shepherding community can be sure of finally coming home into vital, saving faith.” </a:t>
            </a:r>
          </a:p>
          <a:p>
            <a:pPr marL="0" indent="0" algn="ctr">
              <a:buNone/>
            </a:pPr>
            <a:r>
              <a:rPr lang="en-US" sz="2400" i="1" dirty="0">
                <a:latin typeface="Georgia" charset="0"/>
                <a:ea typeface="Georgia" charset="0"/>
                <a:cs typeface="Georgia" charset="0"/>
              </a:rPr>
              <a:t>– TIM KELLER</a:t>
            </a:r>
          </a:p>
        </p:txBody>
      </p:sp>
    </p:spTree>
    <p:extLst>
      <p:ext uri="{BB962C8B-B14F-4D97-AF65-F5344CB8AC3E}">
        <p14:creationId xmlns:p14="http://schemas.microsoft.com/office/powerpoint/2010/main" val="41492432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US" dirty="0">
                <a:solidFill>
                  <a:srgbClr val="E7D763"/>
                </a:solidFill>
                <a:latin typeface="Georgia" charset="0"/>
                <a:ea typeface="Georgia" charset="0"/>
                <a:cs typeface="Georgia" charset="0"/>
              </a:rPr>
              <a:t>COMMON OBJECTIONS TO </a:t>
            </a:r>
            <a:br>
              <a:rPr lang="en-US" dirty="0">
                <a:solidFill>
                  <a:srgbClr val="E7D763"/>
                </a:solidFill>
                <a:latin typeface="Georgia" charset="0"/>
                <a:ea typeface="Georgia" charset="0"/>
                <a:cs typeface="Georgia" charset="0"/>
              </a:rPr>
            </a:br>
            <a:r>
              <a:rPr lang="en-US" dirty="0">
                <a:solidFill>
                  <a:srgbClr val="E7D763"/>
                </a:solidFill>
                <a:latin typeface="Georgia" charset="0"/>
                <a:ea typeface="Georgia" charset="0"/>
                <a:cs typeface="Georgia" charset="0"/>
              </a:rPr>
              <a:t>CHURCH PLANTING</a:t>
            </a:r>
          </a:p>
        </p:txBody>
      </p:sp>
      <p:sp>
        <p:nvSpPr>
          <p:cNvPr id="3" name="Content Placeholder 2"/>
          <p:cNvSpPr>
            <a:spLocks noGrp="1"/>
          </p:cNvSpPr>
          <p:nvPr>
            <p:ph idx="1"/>
          </p:nvPr>
        </p:nvSpPr>
        <p:spPr/>
        <p:txBody>
          <a:bodyPr>
            <a:noAutofit/>
          </a:bodyPr>
          <a:lstStyle/>
          <a:p>
            <a:pPr>
              <a:lnSpc>
                <a:spcPct val="150000"/>
              </a:lnSpc>
            </a:pPr>
            <a:r>
              <a:rPr lang="en-US" sz="3800" dirty="0">
                <a:latin typeface="Georgia" charset="0"/>
                <a:ea typeface="Georgia" charset="0"/>
                <a:cs typeface="Georgia" charset="0"/>
              </a:rPr>
              <a:t>“We just don’t have the </a:t>
            </a:r>
            <a:r>
              <a:rPr lang="en-US" sz="3800" b="1" u="sng" dirty="0">
                <a:solidFill>
                  <a:srgbClr val="E7D763"/>
                </a:solidFill>
                <a:latin typeface="Georgia" charset="0"/>
                <a:ea typeface="Georgia" charset="0"/>
                <a:cs typeface="Georgia" charset="0"/>
              </a:rPr>
              <a:t>people</a:t>
            </a:r>
            <a:r>
              <a:rPr lang="en-US" sz="3800" dirty="0">
                <a:latin typeface="Georgia" charset="0"/>
                <a:ea typeface="Georgia" charset="0"/>
                <a:cs typeface="Georgia" charset="0"/>
              </a:rPr>
              <a:t> to send.” </a:t>
            </a:r>
          </a:p>
          <a:p>
            <a:pPr marL="0" indent="0">
              <a:lnSpc>
                <a:spcPct val="150000"/>
              </a:lnSpc>
              <a:buNone/>
            </a:pPr>
            <a:endParaRPr lang="en-US" sz="3800" dirty="0">
              <a:latin typeface="Helvetica Neue"/>
              <a:cs typeface="Helvetica Neue"/>
            </a:endParaRPr>
          </a:p>
        </p:txBody>
      </p:sp>
    </p:spTree>
    <p:extLst>
      <p:ext uri="{BB962C8B-B14F-4D97-AF65-F5344CB8AC3E}">
        <p14:creationId xmlns:p14="http://schemas.microsoft.com/office/powerpoint/2010/main" val="26034489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US" dirty="0">
                <a:solidFill>
                  <a:srgbClr val="E7D763"/>
                </a:solidFill>
                <a:latin typeface="Georgia" charset="0"/>
                <a:ea typeface="Georgia" charset="0"/>
                <a:cs typeface="Georgia" charset="0"/>
              </a:rPr>
              <a:t>COMMON OBJECTIONS TO </a:t>
            </a:r>
            <a:br>
              <a:rPr lang="en-US" dirty="0">
                <a:solidFill>
                  <a:srgbClr val="E7D763"/>
                </a:solidFill>
                <a:latin typeface="Georgia" charset="0"/>
                <a:ea typeface="Georgia" charset="0"/>
                <a:cs typeface="Georgia" charset="0"/>
              </a:rPr>
            </a:br>
            <a:r>
              <a:rPr lang="en-US" dirty="0">
                <a:solidFill>
                  <a:srgbClr val="E7D763"/>
                </a:solidFill>
                <a:latin typeface="Georgia" charset="0"/>
                <a:ea typeface="Georgia" charset="0"/>
                <a:cs typeface="Georgia" charset="0"/>
              </a:rPr>
              <a:t>CHURCH PLANTING</a:t>
            </a:r>
            <a:endParaRPr lang="en-US" dirty="0">
              <a:solidFill>
                <a:srgbClr val="E7D763"/>
              </a:solidFill>
            </a:endParaRPr>
          </a:p>
        </p:txBody>
      </p:sp>
      <p:sp>
        <p:nvSpPr>
          <p:cNvPr id="3" name="Content Placeholder 2"/>
          <p:cNvSpPr>
            <a:spLocks noGrp="1"/>
          </p:cNvSpPr>
          <p:nvPr>
            <p:ph idx="1"/>
          </p:nvPr>
        </p:nvSpPr>
        <p:spPr/>
        <p:txBody>
          <a:bodyPr>
            <a:noAutofit/>
          </a:bodyPr>
          <a:lstStyle/>
          <a:p>
            <a:pPr>
              <a:lnSpc>
                <a:spcPct val="150000"/>
              </a:lnSpc>
            </a:pPr>
            <a:r>
              <a:rPr lang="en-US" sz="3800" dirty="0">
                <a:latin typeface="Georgia" charset="0"/>
                <a:ea typeface="Georgia" charset="0"/>
                <a:cs typeface="Georgia" charset="0"/>
              </a:rPr>
              <a:t>“We just don’t have the </a:t>
            </a:r>
            <a:r>
              <a:rPr lang="en-US" sz="3800" b="1" u="sng" dirty="0">
                <a:solidFill>
                  <a:srgbClr val="E7D763"/>
                </a:solidFill>
                <a:latin typeface="Georgia" charset="0"/>
                <a:ea typeface="Georgia" charset="0"/>
                <a:cs typeface="Georgia" charset="0"/>
              </a:rPr>
              <a:t>people</a:t>
            </a:r>
            <a:r>
              <a:rPr lang="en-US" sz="3800" dirty="0">
                <a:latin typeface="Georgia" charset="0"/>
                <a:ea typeface="Georgia" charset="0"/>
                <a:cs typeface="Georgia" charset="0"/>
              </a:rPr>
              <a:t> to send.” </a:t>
            </a:r>
          </a:p>
          <a:p>
            <a:pPr>
              <a:lnSpc>
                <a:spcPct val="150000"/>
              </a:lnSpc>
            </a:pPr>
            <a:r>
              <a:rPr lang="en-US" sz="3800" dirty="0">
                <a:latin typeface="Georgia" charset="0"/>
                <a:ea typeface="Georgia" charset="0"/>
                <a:cs typeface="Georgia" charset="0"/>
              </a:rPr>
              <a:t>“We don’t have the </a:t>
            </a:r>
            <a:r>
              <a:rPr lang="en-US" sz="3800" b="1" u="sng" dirty="0">
                <a:solidFill>
                  <a:srgbClr val="E7D763"/>
                </a:solidFill>
                <a:latin typeface="Georgia" charset="0"/>
                <a:ea typeface="Georgia" charset="0"/>
                <a:cs typeface="Georgia" charset="0"/>
              </a:rPr>
              <a:t>money</a:t>
            </a:r>
            <a:r>
              <a:rPr lang="en-US" sz="3800" dirty="0">
                <a:latin typeface="Georgia" charset="0"/>
                <a:ea typeface="Georgia" charset="0"/>
                <a:cs typeface="Georgia" charset="0"/>
              </a:rPr>
              <a:t>.” </a:t>
            </a:r>
          </a:p>
        </p:txBody>
      </p:sp>
    </p:spTree>
    <p:extLst>
      <p:ext uri="{BB962C8B-B14F-4D97-AF65-F5344CB8AC3E}">
        <p14:creationId xmlns:p14="http://schemas.microsoft.com/office/powerpoint/2010/main" val="8896674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US" dirty="0">
                <a:solidFill>
                  <a:srgbClr val="E7D763"/>
                </a:solidFill>
                <a:latin typeface="Georgia" charset="0"/>
                <a:ea typeface="Georgia" charset="0"/>
                <a:cs typeface="Georgia" charset="0"/>
              </a:rPr>
              <a:t>COMMON OBJECTIONS TO </a:t>
            </a:r>
            <a:br>
              <a:rPr lang="en-US" dirty="0">
                <a:solidFill>
                  <a:srgbClr val="E7D763"/>
                </a:solidFill>
                <a:latin typeface="Georgia" charset="0"/>
                <a:ea typeface="Georgia" charset="0"/>
                <a:cs typeface="Georgia" charset="0"/>
              </a:rPr>
            </a:br>
            <a:r>
              <a:rPr lang="en-US" dirty="0">
                <a:solidFill>
                  <a:srgbClr val="E7D763"/>
                </a:solidFill>
                <a:latin typeface="Georgia" charset="0"/>
                <a:ea typeface="Georgia" charset="0"/>
                <a:cs typeface="Georgia" charset="0"/>
              </a:rPr>
              <a:t>CHURCH PLANTING</a:t>
            </a:r>
            <a:endParaRPr lang="en-US" dirty="0">
              <a:solidFill>
                <a:srgbClr val="E7D763"/>
              </a:solidFill>
            </a:endParaRPr>
          </a:p>
        </p:txBody>
      </p:sp>
      <p:sp>
        <p:nvSpPr>
          <p:cNvPr id="3" name="Content Placeholder 2"/>
          <p:cNvSpPr>
            <a:spLocks noGrp="1"/>
          </p:cNvSpPr>
          <p:nvPr>
            <p:ph idx="1"/>
          </p:nvPr>
        </p:nvSpPr>
        <p:spPr/>
        <p:txBody>
          <a:bodyPr>
            <a:noAutofit/>
          </a:bodyPr>
          <a:lstStyle/>
          <a:p>
            <a:pPr>
              <a:lnSpc>
                <a:spcPct val="150000"/>
              </a:lnSpc>
            </a:pPr>
            <a:r>
              <a:rPr lang="en-US" sz="3800" dirty="0">
                <a:latin typeface="Georgia" charset="0"/>
                <a:ea typeface="Georgia" charset="0"/>
                <a:cs typeface="Georgia" charset="0"/>
              </a:rPr>
              <a:t>“We just don’t have the </a:t>
            </a:r>
            <a:r>
              <a:rPr lang="en-US" sz="3800" b="1" u="sng" dirty="0">
                <a:solidFill>
                  <a:srgbClr val="E7D763"/>
                </a:solidFill>
                <a:latin typeface="Georgia" charset="0"/>
                <a:ea typeface="Georgia" charset="0"/>
                <a:cs typeface="Georgia" charset="0"/>
              </a:rPr>
              <a:t>people</a:t>
            </a:r>
            <a:r>
              <a:rPr lang="en-US" sz="3800" dirty="0">
                <a:latin typeface="Georgia" charset="0"/>
                <a:ea typeface="Georgia" charset="0"/>
                <a:cs typeface="Georgia" charset="0"/>
              </a:rPr>
              <a:t> to send.” </a:t>
            </a:r>
          </a:p>
          <a:p>
            <a:pPr>
              <a:lnSpc>
                <a:spcPct val="150000"/>
              </a:lnSpc>
            </a:pPr>
            <a:r>
              <a:rPr lang="en-US" sz="3800" dirty="0">
                <a:latin typeface="Georgia" charset="0"/>
                <a:ea typeface="Georgia" charset="0"/>
                <a:cs typeface="Georgia" charset="0"/>
              </a:rPr>
              <a:t>“We don’t have the </a:t>
            </a:r>
            <a:r>
              <a:rPr lang="en-US" sz="3800" b="1" u="sng" dirty="0">
                <a:solidFill>
                  <a:srgbClr val="E7D763"/>
                </a:solidFill>
                <a:latin typeface="Georgia" charset="0"/>
                <a:ea typeface="Georgia" charset="0"/>
                <a:cs typeface="Georgia" charset="0"/>
              </a:rPr>
              <a:t>money</a:t>
            </a:r>
            <a:r>
              <a:rPr lang="en-US" sz="3800" dirty="0">
                <a:latin typeface="Georgia" charset="0"/>
                <a:ea typeface="Georgia" charset="0"/>
                <a:cs typeface="Georgia" charset="0"/>
              </a:rPr>
              <a:t>.” </a:t>
            </a:r>
          </a:p>
          <a:p>
            <a:pPr>
              <a:lnSpc>
                <a:spcPct val="150000"/>
              </a:lnSpc>
            </a:pPr>
            <a:r>
              <a:rPr lang="en-US" sz="3800" dirty="0">
                <a:latin typeface="Georgia" charset="0"/>
                <a:ea typeface="Georgia" charset="0"/>
                <a:cs typeface="Georgia" charset="0"/>
              </a:rPr>
              <a:t>“Our people aren’t </a:t>
            </a:r>
            <a:r>
              <a:rPr lang="en-US" sz="3800" b="1" u="sng" dirty="0">
                <a:solidFill>
                  <a:srgbClr val="E7D763"/>
                </a:solidFill>
                <a:latin typeface="Georgia" charset="0"/>
                <a:ea typeface="Georgia" charset="0"/>
                <a:cs typeface="Georgia" charset="0"/>
              </a:rPr>
              <a:t>ready</a:t>
            </a:r>
            <a:r>
              <a:rPr lang="en-US" sz="3800" dirty="0">
                <a:latin typeface="Georgia" charset="0"/>
                <a:ea typeface="Georgia" charset="0"/>
                <a:cs typeface="Georgia" charset="0"/>
              </a:rPr>
              <a:t> for that yet.” </a:t>
            </a:r>
          </a:p>
        </p:txBody>
      </p:sp>
    </p:spTree>
    <p:extLst>
      <p:ext uri="{BB962C8B-B14F-4D97-AF65-F5344CB8AC3E}">
        <p14:creationId xmlns:p14="http://schemas.microsoft.com/office/powerpoint/2010/main" val="33270245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US" dirty="0">
                <a:solidFill>
                  <a:srgbClr val="E7D763"/>
                </a:solidFill>
                <a:latin typeface="Georgia" charset="0"/>
                <a:ea typeface="Georgia" charset="0"/>
                <a:cs typeface="Georgia" charset="0"/>
              </a:rPr>
              <a:t>COMMON OBJECTIONS TO </a:t>
            </a:r>
            <a:br>
              <a:rPr lang="en-US" dirty="0">
                <a:solidFill>
                  <a:srgbClr val="E7D763"/>
                </a:solidFill>
                <a:latin typeface="Georgia" charset="0"/>
                <a:ea typeface="Georgia" charset="0"/>
                <a:cs typeface="Georgia" charset="0"/>
              </a:rPr>
            </a:br>
            <a:r>
              <a:rPr lang="en-US" dirty="0">
                <a:solidFill>
                  <a:srgbClr val="E7D763"/>
                </a:solidFill>
                <a:latin typeface="Georgia" charset="0"/>
                <a:ea typeface="Georgia" charset="0"/>
                <a:cs typeface="Georgia" charset="0"/>
              </a:rPr>
              <a:t>CHURCH PLANTING</a:t>
            </a:r>
            <a:endParaRPr lang="en-US" dirty="0">
              <a:solidFill>
                <a:srgbClr val="E7D763"/>
              </a:solidFill>
            </a:endParaRPr>
          </a:p>
        </p:txBody>
      </p:sp>
      <p:sp>
        <p:nvSpPr>
          <p:cNvPr id="3" name="Content Placeholder 2"/>
          <p:cNvSpPr>
            <a:spLocks noGrp="1"/>
          </p:cNvSpPr>
          <p:nvPr>
            <p:ph idx="1"/>
          </p:nvPr>
        </p:nvSpPr>
        <p:spPr/>
        <p:txBody>
          <a:bodyPr>
            <a:noAutofit/>
          </a:bodyPr>
          <a:lstStyle/>
          <a:p>
            <a:pPr>
              <a:lnSpc>
                <a:spcPct val="150000"/>
              </a:lnSpc>
            </a:pPr>
            <a:r>
              <a:rPr lang="en-US" sz="3800" dirty="0">
                <a:latin typeface="Georgia" charset="0"/>
                <a:ea typeface="Georgia" charset="0"/>
                <a:cs typeface="Georgia" charset="0"/>
              </a:rPr>
              <a:t>“We just don’t have the </a:t>
            </a:r>
            <a:r>
              <a:rPr lang="en-US" sz="3800" b="1" u="sng" dirty="0">
                <a:solidFill>
                  <a:srgbClr val="E7D763"/>
                </a:solidFill>
                <a:latin typeface="Georgia" charset="0"/>
                <a:ea typeface="Georgia" charset="0"/>
                <a:cs typeface="Georgia" charset="0"/>
              </a:rPr>
              <a:t>people</a:t>
            </a:r>
            <a:r>
              <a:rPr lang="en-US" sz="3800" dirty="0">
                <a:latin typeface="Georgia" charset="0"/>
                <a:ea typeface="Georgia" charset="0"/>
                <a:cs typeface="Georgia" charset="0"/>
              </a:rPr>
              <a:t> to send.” </a:t>
            </a:r>
          </a:p>
          <a:p>
            <a:pPr>
              <a:lnSpc>
                <a:spcPct val="150000"/>
              </a:lnSpc>
            </a:pPr>
            <a:r>
              <a:rPr lang="en-US" sz="3800" dirty="0">
                <a:latin typeface="Georgia" charset="0"/>
                <a:ea typeface="Georgia" charset="0"/>
                <a:cs typeface="Georgia" charset="0"/>
              </a:rPr>
              <a:t>“We don’t have the </a:t>
            </a:r>
            <a:r>
              <a:rPr lang="en-US" sz="3800" b="1" u="sng" dirty="0">
                <a:solidFill>
                  <a:srgbClr val="E7D763"/>
                </a:solidFill>
                <a:latin typeface="Georgia" charset="0"/>
                <a:ea typeface="Georgia" charset="0"/>
                <a:cs typeface="Georgia" charset="0"/>
              </a:rPr>
              <a:t>money</a:t>
            </a:r>
            <a:r>
              <a:rPr lang="en-US" sz="3800" dirty="0">
                <a:latin typeface="Georgia" charset="0"/>
                <a:ea typeface="Georgia" charset="0"/>
                <a:cs typeface="Georgia" charset="0"/>
              </a:rPr>
              <a:t>.” </a:t>
            </a:r>
          </a:p>
          <a:p>
            <a:pPr>
              <a:lnSpc>
                <a:spcPct val="150000"/>
              </a:lnSpc>
            </a:pPr>
            <a:r>
              <a:rPr lang="en-US" sz="3800" dirty="0">
                <a:latin typeface="Georgia" charset="0"/>
                <a:ea typeface="Georgia" charset="0"/>
                <a:cs typeface="Georgia" charset="0"/>
              </a:rPr>
              <a:t>“Our people aren’t </a:t>
            </a:r>
            <a:r>
              <a:rPr lang="en-US" sz="3800" b="1" u="sng" dirty="0">
                <a:solidFill>
                  <a:srgbClr val="E7D763"/>
                </a:solidFill>
                <a:latin typeface="Georgia" charset="0"/>
                <a:ea typeface="Georgia" charset="0"/>
                <a:cs typeface="Georgia" charset="0"/>
              </a:rPr>
              <a:t>ready</a:t>
            </a:r>
            <a:r>
              <a:rPr lang="en-US" sz="3800" dirty="0">
                <a:latin typeface="Georgia" charset="0"/>
                <a:ea typeface="Georgia" charset="0"/>
                <a:cs typeface="Georgia" charset="0"/>
              </a:rPr>
              <a:t> for that yet.” </a:t>
            </a:r>
          </a:p>
          <a:p>
            <a:pPr>
              <a:lnSpc>
                <a:spcPct val="150000"/>
              </a:lnSpc>
            </a:pPr>
            <a:r>
              <a:rPr lang="en-US" sz="3800" dirty="0">
                <a:latin typeface="Georgia" charset="0"/>
                <a:ea typeface="Georgia" charset="0"/>
                <a:cs typeface="Georgia" charset="0"/>
              </a:rPr>
              <a:t>“I don’t feel God </a:t>
            </a:r>
            <a:r>
              <a:rPr lang="en-US" sz="3800" b="1" u="sng" dirty="0">
                <a:solidFill>
                  <a:srgbClr val="E7D763"/>
                </a:solidFill>
                <a:latin typeface="Georgia" charset="0"/>
                <a:ea typeface="Georgia" charset="0"/>
                <a:cs typeface="Georgia" charset="0"/>
              </a:rPr>
              <a:t>leading us</a:t>
            </a:r>
            <a:r>
              <a:rPr lang="en-US" sz="3800" dirty="0">
                <a:solidFill>
                  <a:srgbClr val="E7D763"/>
                </a:solidFill>
                <a:latin typeface="Georgia" charset="0"/>
                <a:ea typeface="Georgia" charset="0"/>
                <a:cs typeface="Georgia" charset="0"/>
              </a:rPr>
              <a:t> </a:t>
            </a:r>
            <a:r>
              <a:rPr lang="en-US" sz="3800" dirty="0">
                <a:latin typeface="Georgia" charset="0"/>
                <a:ea typeface="Georgia" charset="0"/>
                <a:cs typeface="Georgia" charset="0"/>
              </a:rPr>
              <a:t>in that direction.” </a:t>
            </a:r>
          </a:p>
        </p:txBody>
      </p:sp>
    </p:spTree>
    <p:extLst>
      <p:ext uri="{BB962C8B-B14F-4D97-AF65-F5344CB8AC3E}">
        <p14:creationId xmlns:p14="http://schemas.microsoft.com/office/powerpoint/2010/main" val="654393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995212" cy="1325563"/>
          </a:xfrm>
        </p:spPr>
        <p:txBody>
          <a:bodyPr>
            <a:normAutofit/>
          </a:bodyPr>
          <a:lstStyle/>
          <a:p>
            <a:r>
              <a:rPr lang="en-US" dirty="0">
                <a:solidFill>
                  <a:srgbClr val="E7D763"/>
                </a:solidFill>
                <a:latin typeface="Georgia" charset="0"/>
                <a:ea typeface="Georgia" charset="0"/>
                <a:cs typeface="Georgia" charset="0"/>
              </a:rPr>
              <a:t>A BIBLICAL RATIONALE FOR </a:t>
            </a:r>
            <a:br>
              <a:rPr lang="en-US" dirty="0">
                <a:solidFill>
                  <a:srgbClr val="E7D763"/>
                </a:solidFill>
                <a:latin typeface="Georgia" charset="0"/>
                <a:ea typeface="Georgia" charset="0"/>
                <a:cs typeface="Georgia" charset="0"/>
              </a:rPr>
            </a:br>
            <a:r>
              <a:rPr lang="en-US" dirty="0">
                <a:solidFill>
                  <a:srgbClr val="E7D763"/>
                </a:solidFill>
                <a:latin typeface="Georgia" charset="0"/>
                <a:ea typeface="Georgia" charset="0"/>
                <a:cs typeface="Georgia" charset="0"/>
              </a:rPr>
              <a:t>CHURCH PLANTING</a:t>
            </a:r>
          </a:p>
        </p:txBody>
      </p:sp>
      <p:sp>
        <p:nvSpPr>
          <p:cNvPr id="3" name="Content Placeholder 2"/>
          <p:cNvSpPr>
            <a:spLocks noGrp="1"/>
          </p:cNvSpPr>
          <p:nvPr>
            <p:ph idx="1"/>
          </p:nvPr>
        </p:nvSpPr>
        <p:spPr/>
        <p:txBody>
          <a:bodyPr anchor="ctr"/>
          <a:lstStyle/>
          <a:p>
            <a:pPr marL="0" indent="0">
              <a:buNone/>
            </a:pPr>
            <a:r>
              <a:rPr lang="en-US" sz="4400" dirty="0">
                <a:latin typeface="Georgia" charset="0"/>
                <a:ea typeface="Georgia" charset="0"/>
                <a:cs typeface="Georgia" charset="0"/>
              </a:rPr>
              <a:t>Church Planting is </a:t>
            </a:r>
            <a:r>
              <a:rPr lang="en-US" sz="4400" b="1" u="sng" dirty="0">
                <a:solidFill>
                  <a:srgbClr val="E7D763"/>
                </a:solidFill>
                <a:latin typeface="Georgia" charset="0"/>
                <a:ea typeface="Georgia" charset="0"/>
                <a:cs typeface="Georgia" charset="0"/>
              </a:rPr>
              <a:t>important</a:t>
            </a:r>
            <a:r>
              <a:rPr lang="en-US" sz="4400" dirty="0">
                <a:latin typeface="Georgia" charset="0"/>
                <a:ea typeface="Georgia" charset="0"/>
                <a:cs typeface="Georgia" charset="0"/>
              </a:rPr>
              <a:t> because the church is </a:t>
            </a:r>
            <a:r>
              <a:rPr lang="en-US" sz="4400" b="1" u="sng" dirty="0">
                <a:solidFill>
                  <a:srgbClr val="E7D763"/>
                </a:solidFill>
                <a:latin typeface="Georgia" charset="0"/>
                <a:ea typeface="Georgia" charset="0"/>
                <a:cs typeface="Georgia" charset="0"/>
              </a:rPr>
              <a:t>important</a:t>
            </a:r>
            <a:r>
              <a:rPr lang="en-US" sz="4400" dirty="0">
                <a:latin typeface="Georgia" charset="0"/>
                <a:ea typeface="Georgia" charset="0"/>
                <a:cs typeface="Georgia" charset="0"/>
              </a:rPr>
              <a:t>. </a:t>
            </a:r>
          </a:p>
          <a:p>
            <a:pPr marL="0" indent="0">
              <a:buNone/>
            </a:pPr>
            <a:endParaRPr lang="en-US" dirty="0"/>
          </a:p>
        </p:txBody>
      </p:sp>
    </p:spTree>
    <p:extLst>
      <p:ext uri="{BB962C8B-B14F-4D97-AF65-F5344CB8AC3E}">
        <p14:creationId xmlns:p14="http://schemas.microsoft.com/office/powerpoint/2010/main" val="21658191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br>
              <a:rPr lang="en-US" dirty="0"/>
            </a:br>
            <a:endParaRPr lang="en-US" dirty="0"/>
          </a:p>
        </p:txBody>
      </p:sp>
    </p:spTree>
    <p:extLst>
      <p:ext uri="{BB962C8B-B14F-4D97-AF65-F5344CB8AC3E}">
        <p14:creationId xmlns:p14="http://schemas.microsoft.com/office/powerpoint/2010/main" val="470475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rmAutofit/>
          </a:bodyPr>
          <a:lstStyle/>
          <a:p>
            <a:r>
              <a:rPr lang="en-US" dirty="0">
                <a:solidFill>
                  <a:srgbClr val="E7D763"/>
                </a:solidFill>
                <a:latin typeface="Georgia" charset="0"/>
                <a:ea typeface="Georgia" charset="0"/>
                <a:cs typeface="Georgia" charset="0"/>
              </a:rPr>
              <a:t>COURSE OUTLINE</a:t>
            </a:r>
          </a:p>
        </p:txBody>
      </p:sp>
      <p:sp>
        <p:nvSpPr>
          <p:cNvPr id="3" name="Content Placeholder 2"/>
          <p:cNvSpPr>
            <a:spLocks noGrp="1"/>
          </p:cNvSpPr>
          <p:nvPr>
            <p:ph idx="1"/>
          </p:nvPr>
        </p:nvSpPr>
        <p:spPr>
          <a:xfrm>
            <a:off x="838200" y="1825625"/>
            <a:ext cx="11353800" cy="3585597"/>
          </a:xfrm>
        </p:spPr>
        <p:txBody>
          <a:bodyPr wrap="square">
            <a:spAutoFit/>
          </a:bodyPr>
          <a:lstStyle/>
          <a:p>
            <a:pPr marL="0" indent="0">
              <a:lnSpc>
                <a:spcPct val="150000"/>
              </a:lnSpc>
              <a:buNone/>
            </a:pPr>
            <a:r>
              <a:rPr lang="en-US" cap="all" dirty="0">
                <a:solidFill>
                  <a:schemeClr val="bg1"/>
                </a:solidFill>
                <a:latin typeface="Georgia" charset="0"/>
                <a:ea typeface="Georgia" charset="0"/>
                <a:cs typeface="Georgia" charset="0"/>
              </a:rPr>
              <a:t>Session One</a:t>
            </a:r>
            <a:r>
              <a:rPr lang="en-US" dirty="0">
                <a:solidFill>
                  <a:schemeClr val="bg1"/>
                </a:solidFill>
                <a:latin typeface="Georgia" charset="0"/>
                <a:ea typeface="Georgia" charset="0"/>
                <a:cs typeface="Georgia" charset="0"/>
              </a:rPr>
              <a:t>:</a:t>
            </a:r>
            <a:r>
              <a:rPr lang="en-US" b="1" dirty="0">
                <a:solidFill>
                  <a:schemeClr val="bg1"/>
                </a:solidFill>
                <a:latin typeface="Georgia" charset="0"/>
                <a:ea typeface="Georgia" charset="0"/>
                <a:cs typeface="Georgia" charset="0"/>
              </a:rPr>
              <a:t> </a:t>
            </a:r>
            <a:r>
              <a:rPr lang="en-US" dirty="0">
                <a:solidFill>
                  <a:schemeClr val="bg1"/>
                </a:solidFill>
                <a:latin typeface="Georgia" charset="0"/>
                <a:ea typeface="Georgia" charset="0"/>
                <a:cs typeface="Georgia" charset="0"/>
              </a:rPr>
              <a:t>A Biblical Rationale for Church Planting</a:t>
            </a:r>
          </a:p>
          <a:p>
            <a:pPr marL="0" indent="0">
              <a:lnSpc>
                <a:spcPct val="150000"/>
              </a:lnSpc>
              <a:buNone/>
            </a:pPr>
            <a:r>
              <a:rPr lang="en-US" cap="all" dirty="0">
                <a:solidFill>
                  <a:schemeClr val="bg1"/>
                </a:solidFill>
                <a:latin typeface="Georgia" charset="0"/>
                <a:ea typeface="Georgia" charset="0"/>
                <a:cs typeface="Georgia" charset="0"/>
              </a:rPr>
              <a:t>Session Two</a:t>
            </a:r>
            <a:r>
              <a:rPr lang="en-US" dirty="0">
                <a:solidFill>
                  <a:schemeClr val="bg1"/>
                </a:solidFill>
                <a:latin typeface="Georgia" charset="0"/>
                <a:ea typeface="Georgia" charset="0"/>
                <a:cs typeface="Georgia" charset="0"/>
              </a:rPr>
              <a:t>: The Need for New Churches</a:t>
            </a:r>
          </a:p>
          <a:p>
            <a:pPr marL="0" indent="0">
              <a:lnSpc>
                <a:spcPct val="150000"/>
              </a:lnSpc>
              <a:buNone/>
            </a:pPr>
            <a:r>
              <a:rPr lang="en-US" b="1" cap="all" dirty="0">
                <a:solidFill>
                  <a:schemeClr val="bg1"/>
                </a:solidFill>
                <a:latin typeface="Georgia" charset="0"/>
                <a:ea typeface="Georgia" charset="0"/>
                <a:cs typeface="Georgia" charset="0"/>
              </a:rPr>
              <a:t>Session Three</a:t>
            </a:r>
            <a:r>
              <a:rPr lang="en-US" b="1" dirty="0">
                <a:solidFill>
                  <a:schemeClr val="bg1"/>
                </a:solidFill>
                <a:latin typeface="Georgia" charset="0"/>
                <a:ea typeface="Georgia" charset="0"/>
                <a:cs typeface="Georgia" charset="0"/>
              </a:rPr>
              <a:t>: How New Churches Begin</a:t>
            </a:r>
          </a:p>
          <a:p>
            <a:pPr marL="0" indent="0">
              <a:lnSpc>
                <a:spcPct val="150000"/>
              </a:lnSpc>
              <a:buNone/>
            </a:pPr>
            <a:r>
              <a:rPr lang="en-US" cap="all" dirty="0">
                <a:solidFill>
                  <a:schemeClr val="bg1"/>
                </a:solidFill>
                <a:latin typeface="Georgia" charset="0"/>
                <a:ea typeface="Georgia" charset="0"/>
                <a:cs typeface="Georgia" charset="0"/>
              </a:rPr>
              <a:t>Session Four</a:t>
            </a:r>
            <a:r>
              <a:rPr lang="en-US" dirty="0">
                <a:solidFill>
                  <a:schemeClr val="bg1"/>
                </a:solidFill>
                <a:latin typeface="Georgia" charset="0"/>
                <a:ea typeface="Georgia" charset="0"/>
                <a:cs typeface="Georgia" charset="0"/>
              </a:rPr>
              <a:t>: How Ordinary Christians Can Begin New Churches</a:t>
            </a:r>
          </a:p>
          <a:p>
            <a:endParaRPr lang="en-US" dirty="0">
              <a:latin typeface="Georgia" charset="0"/>
              <a:ea typeface="Georgia" charset="0"/>
              <a:cs typeface="Georgia" charset="0"/>
            </a:endParaRPr>
          </a:p>
        </p:txBody>
      </p:sp>
    </p:spTree>
    <p:extLst>
      <p:ext uri="{BB962C8B-B14F-4D97-AF65-F5344CB8AC3E}">
        <p14:creationId xmlns:p14="http://schemas.microsoft.com/office/powerpoint/2010/main" val="17826047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US" dirty="0">
                <a:solidFill>
                  <a:srgbClr val="E7D763"/>
                </a:solidFill>
                <a:latin typeface="Georgia" charset="0"/>
                <a:ea typeface="Georgia" charset="0"/>
                <a:cs typeface="Georgia" charset="0"/>
              </a:rPr>
              <a:t>HOW NEW CHURCHES BEGIN</a:t>
            </a:r>
          </a:p>
        </p:txBody>
      </p:sp>
      <p:sp>
        <p:nvSpPr>
          <p:cNvPr id="3" name="Content Placeholder 2"/>
          <p:cNvSpPr>
            <a:spLocks noGrp="1"/>
          </p:cNvSpPr>
          <p:nvPr>
            <p:ph idx="1"/>
          </p:nvPr>
        </p:nvSpPr>
        <p:spPr/>
        <p:txBody>
          <a:bodyPr anchor="ctr">
            <a:normAutofit/>
          </a:bodyPr>
          <a:lstStyle/>
          <a:p>
            <a:pPr marL="0" indent="0" algn="ctr">
              <a:buNone/>
            </a:pPr>
            <a:r>
              <a:rPr lang="en-US" sz="4000" i="1" dirty="0">
                <a:latin typeface="Georgia" charset="0"/>
                <a:ea typeface="Georgia" charset="0"/>
                <a:cs typeface="Georgia" charset="0"/>
              </a:rPr>
              <a:t>Church attendance is as vital to a         disciple as a transfusion of rich,             healthy blood to a sick man. </a:t>
            </a:r>
          </a:p>
          <a:p>
            <a:pPr marL="0" indent="0" algn="ctr">
              <a:buNone/>
            </a:pPr>
            <a:r>
              <a:rPr lang="en-US" sz="3200" i="1" dirty="0">
                <a:latin typeface="Georgia" charset="0"/>
                <a:ea typeface="Georgia" charset="0"/>
                <a:cs typeface="Georgia" charset="0"/>
              </a:rPr>
              <a:t>– DWIGHT L. MOODY</a:t>
            </a:r>
            <a:endParaRPr lang="en-US" sz="3200" dirty="0">
              <a:latin typeface="Georgia" charset="0"/>
              <a:ea typeface="Georgia" charset="0"/>
              <a:cs typeface="Georgia" charset="0"/>
            </a:endParaRPr>
          </a:p>
        </p:txBody>
      </p:sp>
    </p:spTree>
    <p:extLst>
      <p:ext uri="{BB962C8B-B14F-4D97-AF65-F5344CB8AC3E}">
        <p14:creationId xmlns:p14="http://schemas.microsoft.com/office/powerpoint/2010/main" val="39240564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rmAutofit/>
          </a:bodyPr>
          <a:lstStyle/>
          <a:p>
            <a:r>
              <a:rPr lang="en-US" sz="4000" dirty="0">
                <a:solidFill>
                  <a:srgbClr val="E7D763"/>
                </a:solidFill>
                <a:latin typeface="Georgia" charset="0"/>
                <a:ea typeface="Georgia" charset="0"/>
                <a:cs typeface="Georgia" charset="0"/>
              </a:rPr>
              <a:t>MODERN CHURCH </a:t>
            </a:r>
            <a:br>
              <a:rPr lang="en-US" sz="4000" dirty="0">
                <a:solidFill>
                  <a:srgbClr val="E7D763"/>
                </a:solidFill>
                <a:latin typeface="Georgia" charset="0"/>
                <a:ea typeface="Georgia" charset="0"/>
                <a:cs typeface="Georgia" charset="0"/>
              </a:rPr>
            </a:br>
            <a:r>
              <a:rPr lang="en-US" sz="4000" dirty="0">
                <a:solidFill>
                  <a:srgbClr val="E7D763"/>
                </a:solidFill>
                <a:latin typeface="Georgia" charset="0"/>
                <a:ea typeface="Georgia" charset="0"/>
                <a:cs typeface="Georgia" charset="0"/>
              </a:rPr>
              <a:t>PLANTING MODELS</a:t>
            </a:r>
          </a:p>
        </p:txBody>
      </p:sp>
      <p:sp>
        <p:nvSpPr>
          <p:cNvPr id="3" name="Content Placeholder 2"/>
          <p:cNvSpPr>
            <a:spLocks noGrp="1"/>
          </p:cNvSpPr>
          <p:nvPr>
            <p:ph idx="1"/>
          </p:nvPr>
        </p:nvSpPr>
        <p:spPr/>
        <p:txBody>
          <a:bodyPr>
            <a:normAutofit/>
          </a:bodyPr>
          <a:lstStyle/>
          <a:p>
            <a:pPr>
              <a:buClr>
                <a:schemeClr val="bg1"/>
              </a:buClr>
            </a:pPr>
            <a:r>
              <a:rPr lang="en-US" dirty="0">
                <a:latin typeface="Georgia" charset="0"/>
                <a:ea typeface="Georgia" charset="0"/>
                <a:cs typeface="Georgia" charset="0"/>
              </a:rPr>
              <a:t>Parachute planting</a:t>
            </a:r>
          </a:p>
          <a:p>
            <a:pPr>
              <a:buClr>
                <a:schemeClr val="bg1"/>
              </a:buClr>
            </a:pPr>
            <a:r>
              <a:rPr lang="en-US" dirty="0">
                <a:latin typeface="Georgia" charset="0"/>
                <a:ea typeface="Georgia" charset="0"/>
                <a:cs typeface="Georgia" charset="0"/>
              </a:rPr>
              <a:t>Sent by an existing church</a:t>
            </a:r>
          </a:p>
          <a:p>
            <a:pPr>
              <a:buClr>
                <a:schemeClr val="bg1"/>
              </a:buClr>
            </a:pPr>
            <a:r>
              <a:rPr lang="en-US" dirty="0">
                <a:latin typeface="Georgia" charset="0"/>
                <a:ea typeface="Georgia" charset="0"/>
                <a:cs typeface="Georgia" charset="0"/>
              </a:rPr>
              <a:t>Partnership between organizations</a:t>
            </a:r>
          </a:p>
          <a:p>
            <a:pPr>
              <a:buClr>
                <a:schemeClr val="bg1"/>
              </a:buClr>
            </a:pPr>
            <a:r>
              <a:rPr lang="en-US" dirty="0">
                <a:latin typeface="Georgia" charset="0"/>
                <a:ea typeface="Georgia" charset="0"/>
                <a:cs typeface="Georgia" charset="0"/>
              </a:rPr>
              <a:t>House church</a:t>
            </a:r>
          </a:p>
          <a:p>
            <a:pPr>
              <a:buClr>
                <a:schemeClr val="bg1"/>
              </a:buClr>
            </a:pPr>
            <a:r>
              <a:rPr lang="en-US" dirty="0">
                <a:latin typeface="Georgia" charset="0"/>
                <a:ea typeface="Georgia" charset="0"/>
                <a:cs typeface="Georgia" charset="0"/>
              </a:rPr>
              <a:t>Multi-site church</a:t>
            </a:r>
          </a:p>
          <a:p>
            <a:pPr>
              <a:buClr>
                <a:schemeClr val="bg1"/>
              </a:buClr>
            </a:pPr>
            <a:r>
              <a:rPr lang="en-US" dirty="0">
                <a:latin typeface="Georgia" charset="0"/>
                <a:ea typeface="Georgia" charset="0"/>
                <a:cs typeface="Georgia" charset="0"/>
              </a:rPr>
              <a:t>Church replant</a:t>
            </a:r>
          </a:p>
          <a:p>
            <a:pPr>
              <a:buClr>
                <a:schemeClr val="bg1"/>
              </a:buClr>
            </a:pPr>
            <a:r>
              <a:rPr lang="en-US" dirty="0">
                <a:latin typeface="Georgia" charset="0"/>
                <a:ea typeface="Georgia" charset="0"/>
                <a:cs typeface="Georgia" charset="0"/>
              </a:rPr>
              <a:t>Church split</a:t>
            </a:r>
          </a:p>
        </p:txBody>
      </p:sp>
    </p:spTree>
    <p:extLst>
      <p:ext uri="{BB962C8B-B14F-4D97-AF65-F5344CB8AC3E}">
        <p14:creationId xmlns:p14="http://schemas.microsoft.com/office/powerpoint/2010/main" val="4821390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rmAutofit/>
          </a:bodyPr>
          <a:lstStyle/>
          <a:p>
            <a:r>
              <a:rPr lang="en-US" sz="4000" dirty="0">
                <a:solidFill>
                  <a:srgbClr val="E7D763"/>
                </a:solidFill>
                <a:latin typeface="Georgia" charset="0"/>
                <a:ea typeface="Georgia" charset="0"/>
                <a:cs typeface="Georgia" charset="0"/>
              </a:rPr>
              <a:t>BIBLICAL CHURCH PLANTING MODELS</a:t>
            </a:r>
          </a:p>
        </p:txBody>
      </p:sp>
      <p:sp>
        <p:nvSpPr>
          <p:cNvPr id="3" name="Content Placeholder 2"/>
          <p:cNvSpPr>
            <a:spLocks noGrp="1"/>
          </p:cNvSpPr>
          <p:nvPr>
            <p:ph idx="1"/>
          </p:nvPr>
        </p:nvSpPr>
        <p:spPr/>
        <p:txBody>
          <a:bodyPr anchor="t">
            <a:normAutofit/>
          </a:bodyPr>
          <a:lstStyle/>
          <a:p>
            <a:r>
              <a:rPr lang="en-US" sz="3200" dirty="0">
                <a:latin typeface="Georgia" charset="0"/>
                <a:ea typeface="Georgia" charset="0"/>
                <a:cs typeface="Georgia" charset="0"/>
              </a:rPr>
              <a:t>Jerusalem Model</a:t>
            </a:r>
          </a:p>
          <a:p>
            <a:pPr lvl="1">
              <a:buFont typeface="Calibri" panose="020F0502020204030204" pitchFamily="34" charset="0"/>
              <a:buChar char="‒"/>
            </a:pPr>
            <a:r>
              <a:rPr lang="en-US" sz="3200" dirty="0">
                <a:latin typeface="Georgia" charset="0"/>
                <a:ea typeface="Georgia" charset="0"/>
                <a:cs typeface="Georgia" charset="0"/>
              </a:rPr>
              <a:t>Acts 11:19</a:t>
            </a:r>
            <a:br>
              <a:rPr lang="en-US" sz="3200" dirty="0">
                <a:latin typeface="Georgia" charset="0"/>
                <a:ea typeface="Georgia" charset="0"/>
                <a:cs typeface="Georgia" charset="0"/>
              </a:rPr>
            </a:br>
            <a:endParaRPr lang="en-US" sz="3200" dirty="0">
              <a:latin typeface="Georgia" charset="0"/>
              <a:ea typeface="Georgia" charset="0"/>
              <a:cs typeface="Georgia" charset="0"/>
            </a:endParaRPr>
          </a:p>
        </p:txBody>
      </p:sp>
    </p:spTree>
    <p:extLst>
      <p:ext uri="{BB962C8B-B14F-4D97-AF65-F5344CB8AC3E}">
        <p14:creationId xmlns:p14="http://schemas.microsoft.com/office/powerpoint/2010/main" val="3439728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rmAutofit/>
          </a:bodyPr>
          <a:lstStyle/>
          <a:p>
            <a:r>
              <a:rPr lang="en-US" sz="4000" dirty="0">
                <a:solidFill>
                  <a:srgbClr val="E7D763"/>
                </a:solidFill>
                <a:latin typeface="Georgia" charset="0"/>
                <a:ea typeface="Georgia" charset="0"/>
                <a:cs typeface="Georgia" charset="0"/>
              </a:rPr>
              <a:t>BIBLICAL CHURCH PLANTING MODELS</a:t>
            </a:r>
            <a:endParaRPr lang="en-US" sz="4000" dirty="0">
              <a:solidFill>
                <a:srgbClr val="E7D763"/>
              </a:solidFill>
            </a:endParaRPr>
          </a:p>
        </p:txBody>
      </p:sp>
      <p:sp>
        <p:nvSpPr>
          <p:cNvPr id="3" name="Content Placeholder 2"/>
          <p:cNvSpPr>
            <a:spLocks noGrp="1"/>
          </p:cNvSpPr>
          <p:nvPr>
            <p:ph idx="1"/>
          </p:nvPr>
        </p:nvSpPr>
        <p:spPr/>
        <p:txBody>
          <a:bodyPr anchor="t">
            <a:normAutofit/>
          </a:bodyPr>
          <a:lstStyle/>
          <a:p>
            <a:r>
              <a:rPr lang="en-US" dirty="0">
                <a:latin typeface="Georgia" charset="0"/>
                <a:ea typeface="Georgia" charset="0"/>
                <a:cs typeface="Georgia" charset="0"/>
              </a:rPr>
              <a:t>Antioch Model</a:t>
            </a:r>
          </a:p>
          <a:p>
            <a:pPr lvl="1">
              <a:buFont typeface="Calibri" panose="020F0502020204030204" pitchFamily="34" charset="0"/>
              <a:buChar char="‒"/>
            </a:pPr>
            <a:r>
              <a:rPr lang="en-US" sz="2800" dirty="0">
                <a:latin typeface="Georgia" charset="0"/>
                <a:ea typeface="Georgia" charset="0"/>
                <a:cs typeface="Georgia" charset="0"/>
              </a:rPr>
              <a:t>Acts 13-20, Titus 1:5</a:t>
            </a:r>
          </a:p>
        </p:txBody>
      </p:sp>
    </p:spTree>
    <p:extLst>
      <p:ext uri="{BB962C8B-B14F-4D97-AF65-F5344CB8AC3E}">
        <p14:creationId xmlns:p14="http://schemas.microsoft.com/office/powerpoint/2010/main" val="37792022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E7D763"/>
                </a:solidFill>
                <a:latin typeface="Georgia" charset="0"/>
                <a:ea typeface="Georgia" charset="0"/>
                <a:cs typeface="Georgia" charset="0"/>
              </a:rPr>
              <a:t>BIBLICAL CHURCH PLANTING MODELS</a:t>
            </a:r>
            <a:endParaRPr lang="en-US" sz="4000" dirty="0">
              <a:solidFill>
                <a:srgbClr val="E7D763"/>
              </a:solidFill>
            </a:endParaRPr>
          </a:p>
        </p:txBody>
      </p:sp>
      <p:sp>
        <p:nvSpPr>
          <p:cNvPr id="3" name="Content Placeholder 2"/>
          <p:cNvSpPr>
            <a:spLocks noGrp="1"/>
          </p:cNvSpPr>
          <p:nvPr>
            <p:ph sz="half" idx="1"/>
          </p:nvPr>
        </p:nvSpPr>
        <p:spPr>
          <a:xfrm>
            <a:off x="838200" y="1825625"/>
            <a:ext cx="5892800" cy="4351338"/>
          </a:xfrm>
        </p:spPr>
        <p:txBody>
          <a:bodyPr>
            <a:normAutofit/>
          </a:bodyPr>
          <a:lstStyle/>
          <a:p>
            <a:r>
              <a:rPr lang="en-US" sz="3200" dirty="0">
                <a:solidFill>
                  <a:schemeClr val="bg1"/>
                </a:solidFill>
                <a:latin typeface="Georgia" charset="0"/>
                <a:ea typeface="Georgia" charset="0"/>
                <a:cs typeface="Georgia" charset="0"/>
              </a:rPr>
              <a:t>Ephesian Model</a:t>
            </a:r>
          </a:p>
          <a:p>
            <a:pPr lvl="2">
              <a:buFont typeface="Calibri" panose="020F0502020204030204" pitchFamily="34" charset="0"/>
              <a:buChar char="‒"/>
            </a:pPr>
            <a:r>
              <a:rPr lang="en-US" sz="2800" dirty="0">
                <a:solidFill>
                  <a:schemeClr val="bg1"/>
                </a:solidFill>
                <a:latin typeface="Georgia" charset="0"/>
                <a:ea typeface="Georgia" charset="0"/>
                <a:cs typeface="Georgia" charset="0"/>
              </a:rPr>
              <a:t>Titus from Antioch</a:t>
            </a:r>
          </a:p>
          <a:p>
            <a:pPr lvl="2">
              <a:buFont typeface="Calibri" panose="020F0502020204030204" pitchFamily="34" charset="0"/>
              <a:buChar char="‒"/>
            </a:pPr>
            <a:r>
              <a:rPr lang="en-US" sz="2800" dirty="0">
                <a:solidFill>
                  <a:schemeClr val="bg1"/>
                </a:solidFill>
                <a:latin typeface="Georgia" charset="0"/>
                <a:ea typeface="Georgia" charset="0"/>
                <a:cs typeface="Georgia" charset="0"/>
              </a:rPr>
              <a:t>Timothy from </a:t>
            </a:r>
            <a:r>
              <a:rPr lang="en-US" sz="2800" dirty="0" err="1">
                <a:solidFill>
                  <a:schemeClr val="bg1"/>
                </a:solidFill>
                <a:latin typeface="Georgia" charset="0"/>
                <a:ea typeface="Georgia" charset="0"/>
                <a:cs typeface="Georgia" charset="0"/>
              </a:rPr>
              <a:t>Lystra</a:t>
            </a:r>
            <a:endParaRPr lang="en-US" sz="2800" dirty="0">
              <a:solidFill>
                <a:schemeClr val="bg1"/>
              </a:solidFill>
              <a:latin typeface="Georgia" charset="0"/>
              <a:ea typeface="Georgia" charset="0"/>
              <a:cs typeface="Georgia" charset="0"/>
            </a:endParaRPr>
          </a:p>
          <a:p>
            <a:pPr lvl="2">
              <a:buFont typeface="Calibri" panose="020F0502020204030204" pitchFamily="34" charset="0"/>
              <a:buChar char="‒"/>
            </a:pPr>
            <a:r>
              <a:rPr lang="en-US" sz="2800" dirty="0">
                <a:solidFill>
                  <a:schemeClr val="bg1"/>
                </a:solidFill>
                <a:latin typeface="Georgia" charset="0"/>
                <a:ea typeface="Georgia" charset="0"/>
                <a:cs typeface="Georgia" charset="0"/>
              </a:rPr>
              <a:t>Gaius from </a:t>
            </a:r>
            <a:r>
              <a:rPr lang="en-US" sz="2800" dirty="0" err="1">
                <a:solidFill>
                  <a:schemeClr val="bg1"/>
                </a:solidFill>
                <a:latin typeface="Georgia" charset="0"/>
                <a:ea typeface="Georgia" charset="0"/>
                <a:cs typeface="Georgia" charset="0"/>
              </a:rPr>
              <a:t>Derbe</a:t>
            </a:r>
            <a:endParaRPr lang="en-US" sz="2800" dirty="0">
              <a:solidFill>
                <a:schemeClr val="bg1"/>
              </a:solidFill>
              <a:latin typeface="Georgia" charset="0"/>
              <a:ea typeface="Georgia" charset="0"/>
              <a:cs typeface="Georgia" charset="0"/>
            </a:endParaRPr>
          </a:p>
          <a:p>
            <a:pPr lvl="2">
              <a:buFont typeface="Calibri" panose="020F0502020204030204" pitchFamily="34" charset="0"/>
              <a:buChar char="‒"/>
            </a:pPr>
            <a:r>
              <a:rPr lang="en-US" sz="2800" dirty="0">
                <a:solidFill>
                  <a:schemeClr val="bg1"/>
                </a:solidFill>
                <a:latin typeface="Georgia" charset="0"/>
                <a:ea typeface="Georgia" charset="0"/>
                <a:cs typeface="Georgia" charset="0"/>
              </a:rPr>
              <a:t>Aristarchus from Thessalonica </a:t>
            </a:r>
          </a:p>
          <a:p>
            <a:pPr lvl="2">
              <a:buFont typeface="Calibri" panose="020F0502020204030204" pitchFamily="34" charset="0"/>
              <a:buChar char="‒"/>
            </a:pPr>
            <a:r>
              <a:rPr lang="en-US" sz="2800" dirty="0" err="1">
                <a:solidFill>
                  <a:schemeClr val="bg1"/>
                </a:solidFill>
                <a:latin typeface="Georgia" charset="0"/>
                <a:ea typeface="Georgia" charset="0"/>
                <a:cs typeface="Georgia" charset="0"/>
              </a:rPr>
              <a:t>Secundus</a:t>
            </a:r>
            <a:r>
              <a:rPr lang="en-US" sz="2800" dirty="0">
                <a:solidFill>
                  <a:schemeClr val="bg1"/>
                </a:solidFill>
                <a:latin typeface="Georgia" charset="0"/>
                <a:ea typeface="Georgia" charset="0"/>
                <a:cs typeface="Georgia" charset="0"/>
              </a:rPr>
              <a:t> from Thessalonica </a:t>
            </a:r>
          </a:p>
          <a:p>
            <a:pPr marL="914400" lvl="2" indent="0">
              <a:buNone/>
            </a:pPr>
            <a:endParaRPr lang="en-US" sz="2800" dirty="0">
              <a:solidFill>
                <a:schemeClr val="bg1"/>
              </a:solidFill>
              <a:latin typeface="Georgia" charset="0"/>
              <a:ea typeface="Georgia" charset="0"/>
              <a:cs typeface="Georgia" charset="0"/>
            </a:endParaRPr>
          </a:p>
          <a:p>
            <a:pPr marL="914400" lvl="2" indent="0">
              <a:buNone/>
            </a:pPr>
            <a:endParaRPr lang="en-US" sz="2800" dirty="0">
              <a:solidFill>
                <a:schemeClr val="bg1"/>
              </a:solidFill>
              <a:latin typeface="Georgia" charset="0"/>
              <a:ea typeface="Georgia" charset="0"/>
              <a:cs typeface="Georgia" charset="0"/>
            </a:endParaRPr>
          </a:p>
          <a:p>
            <a:pPr marL="914400" lvl="2" indent="0">
              <a:buNone/>
            </a:pPr>
            <a:endParaRPr lang="en-US" sz="2800" dirty="0">
              <a:solidFill>
                <a:schemeClr val="bg1"/>
              </a:solidFill>
              <a:latin typeface="Georgia" charset="0"/>
              <a:ea typeface="Georgia" charset="0"/>
              <a:cs typeface="Georgia" charset="0"/>
            </a:endParaRPr>
          </a:p>
        </p:txBody>
      </p:sp>
      <p:sp>
        <p:nvSpPr>
          <p:cNvPr id="4" name="Content Placeholder 3"/>
          <p:cNvSpPr>
            <a:spLocks noGrp="1"/>
          </p:cNvSpPr>
          <p:nvPr>
            <p:ph sz="half" idx="2"/>
          </p:nvPr>
        </p:nvSpPr>
        <p:spPr/>
        <p:txBody>
          <a:bodyPr>
            <a:normAutofit/>
          </a:bodyPr>
          <a:lstStyle/>
          <a:p>
            <a:pPr marL="914400" lvl="2" indent="0">
              <a:buNone/>
            </a:pPr>
            <a:endParaRPr lang="en-US" sz="4400" dirty="0">
              <a:solidFill>
                <a:schemeClr val="bg1"/>
              </a:solidFill>
              <a:latin typeface="Georgia" charset="0"/>
              <a:ea typeface="Georgia" charset="0"/>
              <a:cs typeface="Georgia" charset="0"/>
            </a:endParaRPr>
          </a:p>
          <a:p>
            <a:pPr lvl="2">
              <a:spcBef>
                <a:spcPts val="0"/>
              </a:spcBef>
              <a:buFont typeface="Calibri" panose="020F0502020204030204" pitchFamily="34" charset="0"/>
              <a:buChar char="‒"/>
            </a:pPr>
            <a:r>
              <a:rPr lang="en-US" sz="2800" dirty="0" err="1">
                <a:solidFill>
                  <a:schemeClr val="bg1"/>
                </a:solidFill>
                <a:latin typeface="Georgia" charset="0"/>
                <a:ea typeface="Georgia" charset="0"/>
                <a:cs typeface="Georgia" charset="0"/>
              </a:rPr>
              <a:t>Sopater</a:t>
            </a:r>
            <a:r>
              <a:rPr lang="en-US" sz="2800" dirty="0">
                <a:solidFill>
                  <a:schemeClr val="bg1"/>
                </a:solidFill>
                <a:latin typeface="Georgia" charset="0"/>
                <a:ea typeface="Georgia" charset="0"/>
                <a:cs typeface="Georgia" charset="0"/>
              </a:rPr>
              <a:t> from Berea</a:t>
            </a:r>
          </a:p>
          <a:p>
            <a:pPr lvl="2">
              <a:buFont typeface="Calibri" panose="020F0502020204030204" pitchFamily="34" charset="0"/>
              <a:buChar char="‒"/>
            </a:pPr>
            <a:r>
              <a:rPr lang="en-US" sz="2800" dirty="0" err="1">
                <a:solidFill>
                  <a:schemeClr val="bg1"/>
                </a:solidFill>
                <a:latin typeface="Georgia" charset="0"/>
                <a:ea typeface="Georgia" charset="0"/>
                <a:cs typeface="Georgia" charset="0"/>
              </a:rPr>
              <a:t>Tychicus</a:t>
            </a:r>
            <a:r>
              <a:rPr lang="en-US" sz="2800" dirty="0">
                <a:solidFill>
                  <a:schemeClr val="bg1"/>
                </a:solidFill>
                <a:latin typeface="Georgia" charset="0"/>
                <a:ea typeface="Georgia" charset="0"/>
                <a:cs typeface="Georgia" charset="0"/>
              </a:rPr>
              <a:t> from Ephesus </a:t>
            </a:r>
          </a:p>
          <a:p>
            <a:pPr lvl="2">
              <a:buFont typeface="Calibri" panose="020F0502020204030204" pitchFamily="34" charset="0"/>
              <a:buChar char="‒"/>
            </a:pPr>
            <a:r>
              <a:rPr lang="en-US" sz="2800" dirty="0" err="1">
                <a:solidFill>
                  <a:schemeClr val="bg1"/>
                </a:solidFill>
                <a:latin typeface="Georgia" charset="0"/>
                <a:ea typeface="Georgia" charset="0"/>
                <a:cs typeface="Georgia" charset="0"/>
              </a:rPr>
              <a:t>Trophimus</a:t>
            </a:r>
            <a:r>
              <a:rPr lang="en-US" sz="2800" dirty="0">
                <a:solidFill>
                  <a:schemeClr val="bg1"/>
                </a:solidFill>
                <a:latin typeface="Georgia" charset="0"/>
                <a:ea typeface="Georgia" charset="0"/>
                <a:cs typeface="Georgia" charset="0"/>
              </a:rPr>
              <a:t> from Ephesus </a:t>
            </a:r>
          </a:p>
          <a:p>
            <a:pPr lvl="2">
              <a:buFont typeface="Calibri" panose="020F0502020204030204" pitchFamily="34" charset="0"/>
              <a:buChar char="‒"/>
            </a:pPr>
            <a:r>
              <a:rPr lang="en-US" sz="2800" dirty="0" err="1">
                <a:solidFill>
                  <a:schemeClr val="bg1"/>
                </a:solidFill>
                <a:latin typeface="Georgia" charset="0"/>
                <a:ea typeface="Georgia" charset="0"/>
                <a:cs typeface="Georgia" charset="0"/>
              </a:rPr>
              <a:t>Epaphras</a:t>
            </a:r>
            <a:r>
              <a:rPr lang="en-US" sz="2800" dirty="0">
                <a:solidFill>
                  <a:schemeClr val="bg1"/>
                </a:solidFill>
                <a:latin typeface="Georgia" charset="0"/>
                <a:ea typeface="Georgia" charset="0"/>
                <a:cs typeface="Georgia" charset="0"/>
              </a:rPr>
              <a:t> from </a:t>
            </a:r>
            <a:r>
              <a:rPr lang="en-US" sz="2800" dirty="0" err="1">
                <a:solidFill>
                  <a:schemeClr val="bg1"/>
                </a:solidFill>
                <a:latin typeface="Georgia" charset="0"/>
                <a:ea typeface="Georgia" charset="0"/>
                <a:cs typeface="Georgia" charset="0"/>
              </a:rPr>
              <a:t>Colosse</a:t>
            </a:r>
            <a:r>
              <a:rPr lang="en-US" sz="2800" dirty="0">
                <a:solidFill>
                  <a:schemeClr val="bg1"/>
                </a:solidFill>
                <a:latin typeface="Georgia" charset="0"/>
                <a:ea typeface="Georgia" charset="0"/>
                <a:cs typeface="Georgia" charset="0"/>
              </a:rPr>
              <a:t> </a:t>
            </a:r>
          </a:p>
          <a:p>
            <a:endParaRPr lang="en-US" dirty="0">
              <a:solidFill>
                <a:schemeClr val="bg1"/>
              </a:solidFill>
              <a:latin typeface="Georgia" charset="0"/>
              <a:ea typeface="Georgia" charset="0"/>
              <a:cs typeface="Georgia" charset="0"/>
            </a:endParaRPr>
          </a:p>
        </p:txBody>
      </p:sp>
    </p:spTree>
    <p:extLst>
      <p:ext uri="{BB962C8B-B14F-4D97-AF65-F5344CB8AC3E}">
        <p14:creationId xmlns:p14="http://schemas.microsoft.com/office/powerpoint/2010/main" val="14775678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E7D763"/>
                </a:solidFill>
                <a:latin typeface="Georgia" charset="0"/>
                <a:ea typeface="Georgia" charset="0"/>
                <a:cs typeface="Georgia" charset="0"/>
              </a:rPr>
              <a:t>BIBLICAL CHURCH PLANTING MODELS</a:t>
            </a:r>
            <a:endParaRPr lang="en-US" sz="4000" dirty="0">
              <a:solidFill>
                <a:srgbClr val="E7D763"/>
              </a:solidFill>
            </a:endParaRPr>
          </a:p>
        </p:txBody>
      </p:sp>
      <p:sp>
        <p:nvSpPr>
          <p:cNvPr id="3" name="Content Placeholder 2"/>
          <p:cNvSpPr>
            <a:spLocks noGrp="1"/>
          </p:cNvSpPr>
          <p:nvPr>
            <p:ph sz="half" idx="1"/>
          </p:nvPr>
        </p:nvSpPr>
        <p:spPr>
          <a:xfrm>
            <a:off x="838200" y="1825625"/>
            <a:ext cx="5892800" cy="4351338"/>
          </a:xfrm>
        </p:spPr>
        <p:txBody>
          <a:bodyPr>
            <a:normAutofit/>
          </a:bodyPr>
          <a:lstStyle/>
          <a:p>
            <a:r>
              <a:rPr lang="en-US" dirty="0">
                <a:solidFill>
                  <a:schemeClr val="bg1"/>
                </a:solidFill>
                <a:latin typeface="Georgia" charset="0"/>
                <a:ea typeface="Georgia" charset="0"/>
                <a:cs typeface="Georgia" charset="0"/>
              </a:rPr>
              <a:t>Roman Model</a:t>
            </a:r>
          </a:p>
        </p:txBody>
      </p:sp>
    </p:spTree>
    <p:extLst>
      <p:ext uri="{BB962C8B-B14F-4D97-AF65-F5344CB8AC3E}">
        <p14:creationId xmlns:p14="http://schemas.microsoft.com/office/powerpoint/2010/main" val="14077524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US" dirty="0">
                <a:solidFill>
                  <a:srgbClr val="E7D763"/>
                </a:solidFill>
                <a:latin typeface="Georgia" charset="0"/>
                <a:ea typeface="Georgia" charset="0"/>
                <a:cs typeface="Georgia" charset="0"/>
              </a:rPr>
              <a:t>HOW NEW CHURCHES BEGIN</a:t>
            </a:r>
          </a:p>
        </p:txBody>
      </p:sp>
      <p:sp>
        <p:nvSpPr>
          <p:cNvPr id="3" name="Content Placeholder 2"/>
          <p:cNvSpPr>
            <a:spLocks noGrp="1"/>
          </p:cNvSpPr>
          <p:nvPr>
            <p:ph idx="1"/>
          </p:nvPr>
        </p:nvSpPr>
        <p:spPr/>
        <p:txBody>
          <a:bodyPr>
            <a:normAutofit/>
          </a:bodyPr>
          <a:lstStyle/>
          <a:p>
            <a:pPr>
              <a:lnSpc>
                <a:spcPct val="150000"/>
              </a:lnSpc>
              <a:buClr>
                <a:schemeClr val="bg1"/>
              </a:buClr>
            </a:pPr>
            <a:r>
              <a:rPr lang="en-US" sz="3600" dirty="0">
                <a:latin typeface="Georgia" charset="0"/>
                <a:ea typeface="Georgia" charset="0"/>
                <a:cs typeface="Georgia" charset="0"/>
              </a:rPr>
              <a:t>Vocational</a:t>
            </a:r>
          </a:p>
        </p:txBody>
      </p:sp>
    </p:spTree>
    <p:extLst>
      <p:ext uri="{BB962C8B-B14F-4D97-AF65-F5344CB8AC3E}">
        <p14:creationId xmlns:p14="http://schemas.microsoft.com/office/powerpoint/2010/main" val="23960244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US" dirty="0">
                <a:solidFill>
                  <a:srgbClr val="E7D763"/>
                </a:solidFill>
                <a:latin typeface="Georgia" charset="0"/>
                <a:ea typeface="Georgia" charset="0"/>
                <a:cs typeface="Georgia" charset="0"/>
              </a:rPr>
              <a:t>HOW NEW CHURCHES BEGIN</a:t>
            </a:r>
            <a:endParaRPr lang="en-US" dirty="0">
              <a:solidFill>
                <a:srgbClr val="E7D763"/>
              </a:solidFill>
            </a:endParaRPr>
          </a:p>
        </p:txBody>
      </p:sp>
      <p:sp>
        <p:nvSpPr>
          <p:cNvPr id="3" name="Content Placeholder 2"/>
          <p:cNvSpPr>
            <a:spLocks noGrp="1"/>
          </p:cNvSpPr>
          <p:nvPr>
            <p:ph idx="1"/>
          </p:nvPr>
        </p:nvSpPr>
        <p:spPr/>
        <p:txBody>
          <a:bodyPr>
            <a:normAutofit/>
          </a:bodyPr>
          <a:lstStyle/>
          <a:p>
            <a:pPr>
              <a:lnSpc>
                <a:spcPct val="150000"/>
              </a:lnSpc>
              <a:buClr>
                <a:schemeClr val="bg1"/>
              </a:buClr>
            </a:pPr>
            <a:r>
              <a:rPr lang="en-US" sz="3600" dirty="0">
                <a:latin typeface="Georgia" charset="0"/>
                <a:ea typeface="Georgia" charset="0"/>
                <a:cs typeface="Georgia" charset="0"/>
              </a:rPr>
              <a:t>Vocational</a:t>
            </a:r>
          </a:p>
          <a:p>
            <a:pPr>
              <a:lnSpc>
                <a:spcPct val="150000"/>
              </a:lnSpc>
              <a:buClr>
                <a:schemeClr val="bg1"/>
              </a:buClr>
            </a:pPr>
            <a:r>
              <a:rPr lang="en-US" sz="3600" dirty="0">
                <a:latin typeface="Georgia" charset="0"/>
                <a:ea typeface="Georgia" charset="0"/>
                <a:cs typeface="Georgia" charset="0"/>
              </a:rPr>
              <a:t>Bi-vocational</a:t>
            </a:r>
          </a:p>
        </p:txBody>
      </p:sp>
    </p:spTree>
    <p:extLst>
      <p:ext uri="{BB962C8B-B14F-4D97-AF65-F5344CB8AC3E}">
        <p14:creationId xmlns:p14="http://schemas.microsoft.com/office/powerpoint/2010/main" val="36112483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930666" cy="1325563"/>
          </a:xfrm>
        </p:spPr>
        <p:txBody>
          <a:bodyPr>
            <a:normAutofit/>
          </a:bodyPr>
          <a:lstStyle/>
          <a:p>
            <a:r>
              <a:rPr lang="en-US" dirty="0">
                <a:solidFill>
                  <a:srgbClr val="E7D763"/>
                </a:solidFill>
                <a:latin typeface="Georgia" charset="0"/>
                <a:ea typeface="Georgia" charset="0"/>
                <a:cs typeface="Georgia" charset="0"/>
              </a:rPr>
              <a:t>A BIBLICAL RATIONALE FOR </a:t>
            </a:r>
            <a:br>
              <a:rPr lang="en-US" dirty="0">
                <a:solidFill>
                  <a:srgbClr val="E7D763"/>
                </a:solidFill>
                <a:latin typeface="Georgia" charset="0"/>
                <a:ea typeface="Georgia" charset="0"/>
                <a:cs typeface="Georgia" charset="0"/>
              </a:rPr>
            </a:br>
            <a:r>
              <a:rPr lang="en-US" dirty="0">
                <a:solidFill>
                  <a:srgbClr val="E7D763"/>
                </a:solidFill>
                <a:latin typeface="Georgia" charset="0"/>
                <a:ea typeface="Georgia" charset="0"/>
                <a:cs typeface="Georgia" charset="0"/>
              </a:rPr>
              <a:t>CHURCH PLANTING</a:t>
            </a:r>
            <a:endParaRPr lang="en-US" dirty="0">
              <a:solidFill>
                <a:srgbClr val="E7D763"/>
              </a:solidFill>
            </a:endParaRPr>
          </a:p>
        </p:txBody>
      </p:sp>
      <p:sp>
        <p:nvSpPr>
          <p:cNvPr id="3" name="Content Placeholder 2"/>
          <p:cNvSpPr>
            <a:spLocks noGrp="1"/>
          </p:cNvSpPr>
          <p:nvPr>
            <p:ph idx="1"/>
          </p:nvPr>
        </p:nvSpPr>
        <p:spPr/>
        <p:txBody>
          <a:bodyPr anchor="ctr"/>
          <a:lstStyle/>
          <a:p>
            <a:pPr marL="0" indent="0">
              <a:lnSpc>
                <a:spcPct val="100000"/>
              </a:lnSpc>
              <a:buNone/>
            </a:pPr>
            <a:r>
              <a:rPr lang="en-US" sz="4000" dirty="0">
                <a:latin typeface="Georgia" charset="0"/>
                <a:ea typeface="Georgia" charset="0"/>
                <a:cs typeface="Georgia" charset="0"/>
              </a:rPr>
              <a:t>What role does the church currently play in our society? </a:t>
            </a:r>
          </a:p>
          <a:p>
            <a:pPr marL="0" indent="0">
              <a:lnSpc>
                <a:spcPct val="100000"/>
              </a:lnSpc>
              <a:buNone/>
            </a:pPr>
            <a:endParaRPr lang="en-US" sz="4000" dirty="0">
              <a:latin typeface="Georgia" charset="0"/>
              <a:ea typeface="Georgia" charset="0"/>
              <a:cs typeface="Georgia" charset="0"/>
            </a:endParaRPr>
          </a:p>
          <a:p>
            <a:pPr marL="0" indent="0">
              <a:lnSpc>
                <a:spcPct val="100000"/>
              </a:lnSpc>
              <a:buNone/>
            </a:pPr>
            <a:r>
              <a:rPr lang="en-US" sz="4000" dirty="0">
                <a:latin typeface="Georgia" charset="0"/>
                <a:ea typeface="Georgia" charset="0"/>
                <a:cs typeface="Georgia" charset="0"/>
              </a:rPr>
              <a:t>How do Christians view the church? </a:t>
            </a:r>
          </a:p>
        </p:txBody>
      </p:sp>
    </p:spTree>
    <p:extLst>
      <p:ext uri="{BB962C8B-B14F-4D97-AF65-F5344CB8AC3E}">
        <p14:creationId xmlns:p14="http://schemas.microsoft.com/office/powerpoint/2010/main" val="2186696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US" dirty="0">
                <a:solidFill>
                  <a:srgbClr val="E7D763"/>
                </a:solidFill>
                <a:latin typeface="Georgia" charset="0"/>
                <a:ea typeface="Georgia" charset="0"/>
                <a:cs typeface="Georgia" charset="0"/>
              </a:rPr>
              <a:t>HOW NEW CHURCHES BEGIN</a:t>
            </a:r>
            <a:endParaRPr lang="en-US" dirty="0">
              <a:solidFill>
                <a:srgbClr val="E7D763"/>
              </a:solidFill>
            </a:endParaRPr>
          </a:p>
        </p:txBody>
      </p:sp>
      <p:sp>
        <p:nvSpPr>
          <p:cNvPr id="3" name="Content Placeholder 2"/>
          <p:cNvSpPr>
            <a:spLocks noGrp="1"/>
          </p:cNvSpPr>
          <p:nvPr>
            <p:ph idx="1"/>
          </p:nvPr>
        </p:nvSpPr>
        <p:spPr/>
        <p:txBody>
          <a:bodyPr>
            <a:normAutofit/>
          </a:bodyPr>
          <a:lstStyle/>
          <a:p>
            <a:pPr>
              <a:lnSpc>
                <a:spcPct val="150000"/>
              </a:lnSpc>
              <a:buClr>
                <a:schemeClr val="bg1"/>
              </a:buClr>
            </a:pPr>
            <a:r>
              <a:rPr lang="en-US" sz="3600" dirty="0">
                <a:latin typeface="Georgia" charset="0"/>
                <a:ea typeface="Georgia" charset="0"/>
                <a:cs typeface="Georgia" charset="0"/>
              </a:rPr>
              <a:t>Vocational</a:t>
            </a:r>
          </a:p>
          <a:p>
            <a:pPr>
              <a:lnSpc>
                <a:spcPct val="150000"/>
              </a:lnSpc>
              <a:buClr>
                <a:schemeClr val="bg1"/>
              </a:buClr>
            </a:pPr>
            <a:r>
              <a:rPr lang="en-US" sz="3600" dirty="0">
                <a:latin typeface="Georgia" charset="0"/>
                <a:ea typeface="Georgia" charset="0"/>
                <a:cs typeface="Georgia" charset="0"/>
              </a:rPr>
              <a:t>Bi-vocational</a:t>
            </a:r>
          </a:p>
          <a:p>
            <a:pPr>
              <a:lnSpc>
                <a:spcPct val="150000"/>
              </a:lnSpc>
              <a:buClr>
                <a:schemeClr val="bg1"/>
              </a:buClr>
            </a:pPr>
            <a:r>
              <a:rPr lang="en-US" sz="3600" dirty="0">
                <a:latin typeface="Georgia" charset="0"/>
                <a:ea typeface="Georgia" charset="0"/>
                <a:cs typeface="Georgia" charset="0"/>
              </a:rPr>
              <a:t>Volunteer</a:t>
            </a:r>
          </a:p>
        </p:txBody>
      </p:sp>
    </p:spTree>
    <p:extLst>
      <p:ext uri="{BB962C8B-B14F-4D97-AF65-F5344CB8AC3E}">
        <p14:creationId xmlns:p14="http://schemas.microsoft.com/office/powerpoint/2010/main" val="35692629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5002" y="365125"/>
            <a:ext cx="11607502" cy="1325563"/>
          </a:xfrm>
        </p:spPr>
        <p:txBody>
          <a:bodyPr>
            <a:normAutofit/>
          </a:bodyPr>
          <a:lstStyle/>
          <a:p>
            <a:r>
              <a:rPr lang="en-US" dirty="0">
                <a:solidFill>
                  <a:srgbClr val="E7D763"/>
                </a:solidFill>
                <a:latin typeface="Georgia" charset="0"/>
                <a:ea typeface="Georgia" charset="0"/>
                <a:cs typeface="Georgia" charset="0"/>
              </a:rPr>
              <a:t>HOW DOES ONE GO ABOUT STARTING A NEW CHURCH?</a:t>
            </a:r>
          </a:p>
        </p:txBody>
      </p:sp>
      <p:sp>
        <p:nvSpPr>
          <p:cNvPr id="3" name="Content Placeholder 2"/>
          <p:cNvSpPr>
            <a:spLocks noGrp="1"/>
          </p:cNvSpPr>
          <p:nvPr>
            <p:ph idx="1"/>
          </p:nvPr>
        </p:nvSpPr>
        <p:spPr/>
        <p:txBody>
          <a:bodyPr anchor="t">
            <a:normAutofit/>
          </a:bodyPr>
          <a:lstStyle/>
          <a:p>
            <a:pPr marL="742950" lvl="0" indent="-742950">
              <a:spcBef>
                <a:spcPts val="3000"/>
              </a:spcBef>
              <a:buClr>
                <a:schemeClr val="bg1"/>
              </a:buClr>
              <a:buFont typeface="+mj-lt"/>
              <a:buAutoNum type="arabicPeriod"/>
            </a:pPr>
            <a:r>
              <a:rPr lang="en-US" sz="3600" b="1" u="sng" dirty="0">
                <a:solidFill>
                  <a:srgbClr val="E7D763"/>
                </a:solidFill>
                <a:latin typeface="Georgia" charset="0"/>
                <a:ea typeface="Georgia" charset="0"/>
                <a:cs typeface="Georgia" charset="0"/>
              </a:rPr>
              <a:t>Confirm</a:t>
            </a:r>
            <a:r>
              <a:rPr lang="en-US" sz="3600" b="1" dirty="0">
                <a:solidFill>
                  <a:srgbClr val="E7D763"/>
                </a:solidFill>
                <a:latin typeface="Georgia" charset="0"/>
                <a:ea typeface="Georgia" charset="0"/>
                <a:cs typeface="Georgia" charset="0"/>
              </a:rPr>
              <a:t> </a:t>
            </a:r>
            <a:r>
              <a:rPr lang="en-US" sz="3600" b="1" dirty="0">
                <a:latin typeface="Georgia" charset="0"/>
                <a:ea typeface="Georgia" charset="0"/>
                <a:cs typeface="Georgia" charset="0"/>
              </a:rPr>
              <a:t>your calling.</a:t>
            </a:r>
            <a:endParaRPr lang="en-US" sz="3600" dirty="0">
              <a:latin typeface="Georgia" charset="0"/>
              <a:ea typeface="Georgia" charset="0"/>
              <a:cs typeface="Georgia" charset="0"/>
            </a:endParaRPr>
          </a:p>
          <a:p>
            <a:pPr marL="0" indent="0" algn="ctr">
              <a:buNone/>
            </a:pPr>
            <a:endParaRPr lang="en-US" sz="3200" i="1" dirty="0"/>
          </a:p>
        </p:txBody>
      </p:sp>
    </p:spTree>
    <p:extLst>
      <p:ext uri="{BB962C8B-B14F-4D97-AF65-F5344CB8AC3E}">
        <p14:creationId xmlns:p14="http://schemas.microsoft.com/office/powerpoint/2010/main" val="42506208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5002" y="365125"/>
            <a:ext cx="11607502" cy="1325563"/>
          </a:xfrm>
        </p:spPr>
        <p:txBody>
          <a:bodyPr/>
          <a:lstStyle/>
          <a:p>
            <a:r>
              <a:rPr lang="en-US" dirty="0">
                <a:solidFill>
                  <a:srgbClr val="E7D763"/>
                </a:solidFill>
                <a:latin typeface="Georgia" charset="0"/>
                <a:ea typeface="Georgia" charset="0"/>
                <a:cs typeface="Georgia" charset="0"/>
              </a:rPr>
              <a:t>HOW DOES ONE GO ABOUT STARTING A NEW CHURCH?</a:t>
            </a:r>
            <a:endParaRPr lang="en-US" dirty="0">
              <a:solidFill>
                <a:srgbClr val="E7D763"/>
              </a:solidFill>
            </a:endParaRPr>
          </a:p>
        </p:txBody>
      </p:sp>
      <p:sp>
        <p:nvSpPr>
          <p:cNvPr id="3" name="Content Placeholder 2"/>
          <p:cNvSpPr>
            <a:spLocks noGrp="1"/>
          </p:cNvSpPr>
          <p:nvPr>
            <p:ph idx="1"/>
          </p:nvPr>
        </p:nvSpPr>
        <p:spPr/>
        <p:txBody>
          <a:bodyPr anchor="t">
            <a:normAutofit/>
          </a:bodyPr>
          <a:lstStyle/>
          <a:p>
            <a:pPr marL="742950" lvl="0" indent="-742950">
              <a:spcBef>
                <a:spcPts val="3000"/>
              </a:spcBef>
              <a:buClr>
                <a:schemeClr val="bg1"/>
              </a:buClr>
              <a:buFont typeface="+mj-lt"/>
              <a:buAutoNum type="arabicPeriod"/>
            </a:pPr>
            <a:r>
              <a:rPr lang="en-US" sz="3600" b="1" u="sng" dirty="0">
                <a:solidFill>
                  <a:srgbClr val="E7D763"/>
                </a:solidFill>
                <a:latin typeface="Georgia" charset="0"/>
                <a:ea typeface="Georgia" charset="0"/>
                <a:cs typeface="Georgia" charset="0"/>
              </a:rPr>
              <a:t>Confirm</a:t>
            </a:r>
            <a:r>
              <a:rPr lang="en-US" sz="3600" b="1" dirty="0">
                <a:solidFill>
                  <a:srgbClr val="E7D763"/>
                </a:solidFill>
                <a:latin typeface="Georgia" charset="0"/>
                <a:ea typeface="Georgia" charset="0"/>
                <a:cs typeface="Georgia" charset="0"/>
              </a:rPr>
              <a:t> </a:t>
            </a:r>
            <a:r>
              <a:rPr lang="en-US" sz="3600" b="1" dirty="0">
                <a:latin typeface="Georgia" charset="0"/>
                <a:ea typeface="Georgia" charset="0"/>
                <a:cs typeface="Georgia" charset="0"/>
              </a:rPr>
              <a:t>your calling.</a:t>
            </a:r>
            <a:endParaRPr lang="en-US" sz="3600" dirty="0">
              <a:latin typeface="Georgia" charset="0"/>
              <a:ea typeface="Georgia" charset="0"/>
              <a:cs typeface="Georgia" charset="0"/>
            </a:endParaRPr>
          </a:p>
          <a:p>
            <a:pPr marL="742950" indent="-742950">
              <a:spcBef>
                <a:spcPts val="3000"/>
              </a:spcBef>
              <a:buClr>
                <a:schemeClr val="bg1"/>
              </a:buClr>
              <a:buFont typeface="+mj-lt"/>
              <a:buAutoNum type="arabicPeriod"/>
            </a:pPr>
            <a:r>
              <a:rPr lang="en-US" sz="3600" b="1" u="sng" dirty="0">
                <a:solidFill>
                  <a:srgbClr val="E7D763"/>
                </a:solidFill>
                <a:latin typeface="Georgia" charset="0"/>
                <a:ea typeface="Georgia" charset="0"/>
                <a:cs typeface="Georgia" charset="0"/>
              </a:rPr>
              <a:t>Prepare</a:t>
            </a:r>
            <a:r>
              <a:rPr lang="en-US" sz="3600" b="1" dirty="0">
                <a:solidFill>
                  <a:srgbClr val="E7D763"/>
                </a:solidFill>
                <a:latin typeface="Georgia" charset="0"/>
                <a:ea typeface="Georgia" charset="0"/>
                <a:cs typeface="Georgia" charset="0"/>
              </a:rPr>
              <a:t> </a:t>
            </a:r>
            <a:r>
              <a:rPr lang="en-US" sz="3600" b="1" dirty="0">
                <a:latin typeface="Georgia" charset="0"/>
                <a:ea typeface="Georgia" charset="0"/>
                <a:cs typeface="Georgia" charset="0"/>
              </a:rPr>
              <a:t>yourself and your family. </a:t>
            </a:r>
            <a:endParaRPr lang="en-US" sz="3600" dirty="0">
              <a:latin typeface="Georgia" charset="0"/>
              <a:ea typeface="Georgia" charset="0"/>
              <a:cs typeface="Georgia" charset="0"/>
            </a:endParaRPr>
          </a:p>
          <a:p>
            <a:pPr marL="0" indent="0" algn="ctr">
              <a:buNone/>
            </a:pPr>
            <a:endParaRPr lang="en-US" sz="3600" i="1" dirty="0">
              <a:latin typeface="Georgia" charset="0"/>
              <a:ea typeface="Georgia" charset="0"/>
              <a:cs typeface="Georgia" charset="0"/>
            </a:endParaRPr>
          </a:p>
        </p:txBody>
      </p:sp>
    </p:spTree>
    <p:extLst>
      <p:ext uri="{BB962C8B-B14F-4D97-AF65-F5344CB8AC3E}">
        <p14:creationId xmlns:p14="http://schemas.microsoft.com/office/powerpoint/2010/main" val="3759361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5002" y="365125"/>
            <a:ext cx="11607502" cy="1325563"/>
          </a:xfrm>
        </p:spPr>
        <p:txBody>
          <a:bodyPr/>
          <a:lstStyle/>
          <a:p>
            <a:r>
              <a:rPr lang="en-US" dirty="0">
                <a:solidFill>
                  <a:srgbClr val="E7D763"/>
                </a:solidFill>
                <a:latin typeface="Georgia" charset="0"/>
                <a:ea typeface="Georgia" charset="0"/>
                <a:cs typeface="Georgia" charset="0"/>
              </a:rPr>
              <a:t>HOW DOES ONE GO ABOUT STARTING A NEW CHURCH?</a:t>
            </a:r>
            <a:endParaRPr lang="en-US" dirty="0">
              <a:solidFill>
                <a:srgbClr val="E7D763"/>
              </a:solidFill>
            </a:endParaRPr>
          </a:p>
        </p:txBody>
      </p:sp>
      <p:sp>
        <p:nvSpPr>
          <p:cNvPr id="3" name="Content Placeholder 2"/>
          <p:cNvSpPr>
            <a:spLocks noGrp="1"/>
          </p:cNvSpPr>
          <p:nvPr>
            <p:ph idx="1"/>
          </p:nvPr>
        </p:nvSpPr>
        <p:spPr/>
        <p:txBody>
          <a:bodyPr anchor="t">
            <a:normAutofit/>
          </a:bodyPr>
          <a:lstStyle/>
          <a:p>
            <a:pPr marL="742950" lvl="0" indent="-742950">
              <a:spcBef>
                <a:spcPts val="3000"/>
              </a:spcBef>
              <a:buClr>
                <a:schemeClr val="bg1"/>
              </a:buClr>
              <a:buFont typeface="+mj-lt"/>
              <a:buAutoNum type="arabicPeriod"/>
            </a:pPr>
            <a:r>
              <a:rPr lang="en-US" sz="3600" b="1" u="sng" dirty="0">
                <a:solidFill>
                  <a:srgbClr val="E7D763"/>
                </a:solidFill>
                <a:latin typeface="Georgia" charset="0"/>
                <a:ea typeface="Georgia" charset="0"/>
                <a:cs typeface="Georgia" charset="0"/>
              </a:rPr>
              <a:t>Confirm</a:t>
            </a:r>
            <a:r>
              <a:rPr lang="en-US" sz="3600" b="1" dirty="0">
                <a:solidFill>
                  <a:srgbClr val="E7D763"/>
                </a:solidFill>
                <a:latin typeface="Georgia" charset="0"/>
                <a:ea typeface="Georgia" charset="0"/>
                <a:cs typeface="Georgia" charset="0"/>
              </a:rPr>
              <a:t> </a:t>
            </a:r>
            <a:r>
              <a:rPr lang="en-US" sz="3600" b="1" dirty="0">
                <a:latin typeface="Georgia" charset="0"/>
                <a:ea typeface="Georgia" charset="0"/>
                <a:cs typeface="Georgia" charset="0"/>
              </a:rPr>
              <a:t>your calling.</a:t>
            </a:r>
            <a:endParaRPr lang="en-US" sz="3600" dirty="0">
              <a:latin typeface="Georgia" charset="0"/>
              <a:ea typeface="Georgia" charset="0"/>
              <a:cs typeface="Georgia" charset="0"/>
            </a:endParaRPr>
          </a:p>
          <a:p>
            <a:pPr marL="742950" indent="-742950">
              <a:spcBef>
                <a:spcPts val="3000"/>
              </a:spcBef>
              <a:buClr>
                <a:schemeClr val="bg1"/>
              </a:buClr>
              <a:buFont typeface="+mj-lt"/>
              <a:buAutoNum type="arabicPeriod"/>
            </a:pPr>
            <a:r>
              <a:rPr lang="en-US" sz="3600" b="1" u="sng" dirty="0">
                <a:solidFill>
                  <a:srgbClr val="E7D763"/>
                </a:solidFill>
                <a:latin typeface="Georgia" charset="0"/>
                <a:ea typeface="Georgia" charset="0"/>
                <a:cs typeface="Georgia" charset="0"/>
              </a:rPr>
              <a:t>Prepare</a:t>
            </a:r>
            <a:r>
              <a:rPr lang="en-US" sz="3600" b="1" dirty="0">
                <a:solidFill>
                  <a:srgbClr val="E7D763"/>
                </a:solidFill>
                <a:latin typeface="Georgia" charset="0"/>
                <a:ea typeface="Georgia" charset="0"/>
                <a:cs typeface="Georgia" charset="0"/>
              </a:rPr>
              <a:t> </a:t>
            </a:r>
            <a:r>
              <a:rPr lang="en-US" sz="3600" b="1" dirty="0">
                <a:latin typeface="Georgia" charset="0"/>
                <a:ea typeface="Georgia" charset="0"/>
                <a:cs typeface="Georgia" charset="0"/>
              </a:rPr>
              <a:t>yourself and your family. </a:t>
            </a:r>
            <a:endParaRPr lang="en-US" sz="3600" dirty="0">
              <a:latin typeface="Georgia" charset="0"/>
              <a:ea typeface="Georgia" charset="0"/>
              <a:cs typeface="Georgia" charset="0"/>
            </a:endParaRPr>
          </a:p>
          <a:p>
            <a:pPr marL="742950" lvl="0" indent="-742950">
              <a:spcBef>
                <a:spcPts val="3000"/>
              </a:spcBef>
              <a:buClr>
                <a:schemeClr val="bg1"/>
              </a:buClr>
              <a:buFont typeface="+mj-lt"/>
              <a:buAutoNum type="arabicPeriod"/>
            </a:pPr>
            <a:r>
              <a:rPr lang="en-US" sz="3600" b="1" u="sng" dirty="0">
                <a:solidFill>
                  <a:srgbClr val="E7D763"/>
                </a:solidFill>
                <a:latin typeface="Georgia" charset="0"/>
                <a:ea typeface="Georgia" charset="0"/>
                <a:cs typeface="Georgia" charset="0"/>
              </a:rPr>
              <a:t>Recruit</a:t>
            </a:r>
            <a:r>
              <a:rPr lang="en-US" sz="3600" b="1" dirty="0">
                <a:solidFill>
                  <a:srgbClr val="E7D763"/>
                </a:solidFill>
                <a:latin typeface="Georgia" charset="0"/>
                <a:ea typeface="Georgia" charset="0"/>
                <a:cs typeface="Georgia" charset="0"/>
              </a:rPr>
              <a:t> </a:t>
            </a:r>
            <a:r>
              <a:rPr lang="en-US" sz="3600" b="1" dirty="0">
                <a:latin typeface="Georgia" charset="0"/>
                <a:ea typeface="Georgia" charset="0"/>
                <a:cs typeface="Georgia" charset="0"/>
              </a:rPr>
              <a:t>a mentor and a partner. </a:t>
            </a:r>
            <a:endParaRPr lang="en-US" sz="3600" dirty="0">
              <a:latin typeface="Georgia" charset="0"/>
              <a:ea typeface="Georgia" charset="0"/>
              <a:cs typeface="Georgia" charset="0"/>
            </a:endParaRPr>
          </a:p>
          <a:p>
            <a:pPr marL="0" indent="0" algn="ctr">
              <a:buNone/>
            </a:pPr>
            <a:endParaRPr lang="en-US" sz="3600" i="1" dirty="0">
              <a:latin typeface="Georgia" charset="0"/>
              <a:ea typeface="Georgia" charset="0"/>
              <a:cs typeface="Georgia" charset="0"/>
            </a:endParaRPr>
          </a:p>
        </p:txBody>
      </p:sp>
    </p:spTree>
    <p:extLst>
      <p:ext uri="{BB962C8B-B14F-4D97-AF65-F5344CB8AC3E}">
        <p14:creationId xmlns:p14="http://schemas.microsoft.com/office/powerpoint/2010/main" val="3147992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5002" y="365125"/>
            <a:ext cx="11607502" cy="1325563"/>
          </a:xfrm>
        </p:spPr>
        <p:txBody>
          <a:bodyPr/>
          <a:lstStyle/>
          <a:p>
            <a:r>
              <a:rPr lang="en-US" dirty="0">
                <a:solidFill>
                  <a:srgbClr val="E7D763"/>
                </a:solidFill>
                <a:latin typeface="Georgia" charset="0"/>
                <a:ea typeface="Georgia" charset="0"/>
                <a:cs typeface="Georgia" charset="0"/>
              </a:rPr>
              <a:t>HOW DOES ONE GO ABOUT STARTING A NEW CHURCH?</a:t>
            </a:r>
            <a:endParaRPr lang="en-US" dirty="0">
              <a:solidFill>
                <a:srgbClr val="E7D763"/>
              </a:solidFill>
            </a:endParaRPr>
          </a:p>
        </p:txBody>
      </p:sp>
      <p:sp>
        <p:nvSpPr>
          <p:cNvPr id="3" name="Content Placeholder 2"/>
          <p:cNvSpPr>
            <a:spLocks noGrp="1"/>
          </p:cNvSpPr>
          <p:nvPr>
            <p:ph idx="1"/>
          </p:nvPr>
        </p:nvSpPr>
        <p:spPr/>
        <p:txBody>
          <a:bodyPr anchor="t">
            <a:normAutofit/>
          </a:bodyPr>
          <a:lstStyle/>
          <a:p>
            <a:pPr marL="742950" lvl="0" indent="-742950">
              <a:spcBef>
                <a:spcPts val="3000"/>
              </a:spcBef>
              <a:buClr>
                <a:schemeClr val="bg1"/>
              </a:buClr>
              <a:buFont typeface="+mj-lt"/>
              <a:buAutoNum type="arabicPeriod"/>
            </a:pPr>
            <a:r>
              <a:rPr lang="en-US" sz="3600" b="1" u="sng" dirty="0">
                <a:solidFill>
                  <a:srgbClr val="E7D763"/>
                </a:solidFill>
                <a:latin typeface="Georgia" charset="0"/>
                <a:ea typeface="Georgia" charset="0"/>
                <a:cs typeface="Georgia" charset="0"/>
              </a:rPr>
              <a:t>Confirm</a:t>
            </a:r>
            <a:r>
              <a:rPr lang="en-US" sz="3600" b="1" dirty="0">
                <a:solidFill>
                  <a:srgbClr val="E7D763"/>
                </a:solidFill>
                <a:latin typeface="Georgia" charset="0"/>
                <a:ea typeface="Georgia" charset="0"/>
                <a:cs typeface="Georgia" charset="0"/>
              </a:rPr>
              <a:t> </a:t>
            </a:r>
            <a:r>
              <a:rPr lang="en-US" sz="3600" b="1" dirty="0">
                <a:latin typeface="Georgia" charset="0"/>
                <a:ea typeface="Georgia" charset="0"/>
                <a:cs typeface="Georgia" charset="0"/>
              </a:rPr>
              <a:t>your calling.</a:t>
            </a:r>
            <a:endParaRPr lang="en-US" sz="3600" dirty="0">
              <a:latin typeface="Georgia" charset="0"/>
              <a:ea typeface="Georgia" charset="0"/>
              <a:cs typeface="Georgia" charset="0"/>
            </a:endParaRPr>
          </a:p>
          <a:p>
            <a:pPr marL="742950" indent="-742950">
              <a:spcBef>
                <a:spcPts val="3000"/>
              </a:spcBef>
              <a:buClr>
                <a:schemeClr val="bg1"/>
              </a:buClr>
              <a:buFont typeface="+mj-lt"/>
              <a:buAutoNum type="arabicPeriod"/>
            </a:pPr>
            <a:r>
              <a:rPr lang="en-US" sz="3600" b="1" u="sng" dirty="0">
                <a:solidFill>
                  <a:srgbClr val="E7D763"/>
                </a:solidFill>
                <a:latin typeface="Georgia" charset="0"/>
                <a:ea typeface="Georgia" charset="0"/>
                <a:cs typeface="Georgia" charset="0"/>
              </a:rPr>
              <a:t>Prepare</a:t>
            </a:r>
            <a:r>
              <a:rPr lang="en-US" sz="3600" b="1" dirty="0">
                <a:solidFill>
                  <a:srgbClr val="E7D763"/>
                </a:solidFill>
                <a:latin typeface="Georgia" charset="0"/>
                <a:ea typeface="Georgia" charset="0"/>
                <a:cs typeface="Georgia" charset="0"/>
              </a:rPr>
              <a:t> </a:t>
            </a:r>
            <a:r>
              <a:rPr lang="en-US" sz="3600" b="1" dirty="0">
                <a:latin typeface="Georgia" charset="0"/>
                <a:ea typeface="Georgia" charset="0"/>
                <a:cs typeface="Georgia" charset="0"/>
              </a:rPr>
              <a:t>yourself and your family. </a:t>
            </a:r>
            <a:endParaRPr lang="en-US" sz="3600" dirty="0">
              <a:latin typeface="Georgia" charset="0"/>
              <a:ea typeface="Georgia" charset="0"/>
              <a:cs typeface="Georgia" charset="0"/>
            </a:endParaRPr>
          </a:p>
          <a:p>
            <a:pPr marL="742950" lvl="0" indent="-742950">
              <a:spcBef>
                <a:spcPts val="3000"/>
              </a:spcBef>
              <a:buClr>
                <a:schemeClr val="bg1"/>
              </a:buClr>
              <a:buFont typeface="+mj-lt"/>
              <a:buAutoNum type="arabicPeriod"/>
            </a:pPr>
            <a:r>
              <a:rPr lang="en-US" sz="3600" b="1" u="sng" dirty="0">
                <a:solidFill>
                  <a:srgbClr val="E7D763"/>
                </a:solidFill>
                <a:latin typeface="Georgia" charset="0"/>
                <a:ea typeface="Georgia" charset="0"/>
                <a:cs typeface="Georgia" charset="0"/>
              </a:rPr>
              <a:t>Recruit</a:t>
            </a:r>
            <a:r>
              <a:rPr lang="en-US" sz="3600" b="1" dirty="0">
                <a:solidFill>
                  <a:srgbClr val="E7D763"/>
                </a:solidFill>
                <a:latin typeface="Georgia" charset="0"/>
                <a:ea typeface="Georgia" charset="0"/>
                <a:cs typeface="Georgia" charset="0"/>
              </a:rPr>
              <a:t> </a:t>
            </a:r>
            <a:r>
              <a:rPr lang="en-US" sz="3600" b="1" dirty="0">
                <a:latin typeface="Georgia" charset="0"/>
                <a:ea typeface="Georgia" charset="0"/>
                <a:cs typeface="Georgia" charset="0"/>
              </a:rPr>
              <a:t>a mentor and a partner. </a:t>
            </a:r>
            <a:endParaRPr lang="en-US" sz="3600" dirty="0">
              <a:latin typeface="Georgia" charset="0"/>
              <a:ea typeface="Georgia" charset="0"/>
              <a:cs typeface="Georgia" charset="0"/>
            </a:endParaRPr>
          </a:p>
          <a:p>
            <a:pPr marL="742950" lvl="0" indent="-742950">
              <a:spcBef>
                <a:spcPts val="3000"/>
              </a:spcBef>
              <a:buClr>
                <a:schemeClr val="bg1"/>
              </a:buClr>
              <a:buFont typeface="+mj-lt"/>
              <a:buAutoNum type="arabicPeriod"/>
            </a:pPr>
            <a:r>
              <a:rPr lang="en-US" sz="3600" b="1" u="sng" dirty="0">
                <a:solidFill>
                  <a:srgbClr val="E7D763"/>
                </a:solidFill>
                <a:latin typeface="Georgia" charset="0"/>
                <a:ea typeface="Georgia" charset="0"/>
                <a:cs typeface="Georgia" charset="0"/>
              </a:rPr>
              <a:t>Plan</a:t>
            </a:r>
            <a:r>
              <a:rPr lang="en-US" sz="3600" b="1" dirty="0">
                <a:solidFill>
                  <a:srgbClr val="E7D763"/>
                </a:solidFill>
                <a:latin typeface="Georgia" charset="0"/>
                <a:ea typeface="Georgia" charset="0"/>
                <a:cs typeface="Georgia" charset="0"/>
              </a:rPr>
              <a:t> </a:t>
            </a:r>
            <a:r>
              <a:rPr lang="en-US" sz="3600" b="1" dirty="0">
                <a:latin typeface="Georgia" charset="0"/>
                <a:ea typeface="Georgia" charset="0"/>
                <a:cs typeface="Georgia" charset="0"/>
              </a:rPr>
              <a:t>out your new church. </a:t>
            </a:r>
            <a:endParaRPr lang="en-US" sz="3600" dirty="0">
              <a:latin typeface="Georgia" charset="0"/>
              <a:ea typeface="Georgia" charset="0"/>
              <a:cs typeface="Georgia" charset="0"/>
            </a:endParaRPr>
          </a:p>
          <a:p>
            <a:pPr marL="0" indent="0" algn="ctr">
              <a:buNone/>
            </a:pPr>
            <a:endParaRPr lang="en-US" i="1" dirty="0">
              <a:latin typeface="Georgia" charset="0"/>
              <a:ea typeface="Georgia" charset="0"/>
              <a:cs typeface="Georgia" charset="0"/>
            </a:endParaRPr>
          </a:p>
        </p:txBody>
      </p:sp>
    </p:spTree>
    <p:extLst>
      <p:ext uri="{BB962C8B-B14F-4D97-AF65-F5344CB8AC3E}">
        <p14:creationId xmlns:p14="http://schemas.microsoft.com/office/powerpoint/2010/main" val="5302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5002" y="365125"/>
            <a:ext cx="11607502" cy="1325563"/>
          </a:xfrm>
        </p:spPr>
        <p:txBody>
          <a:bodyPr/>
          <a:lstStyle/>
          <a:p>
            <a:r>
              <a:rPr lang="en-US" dirty="0">
                <a:solidFill>
                  <a:srgbClr val="E7D763"/>
                </a:solidFill>
                <a:latin typeface="Georgia" charset="0"/>
                <a:ea typeface="Georgia" charset="0"/>
                <a:cs typeface="Georgia" charset="0"/>
              </a:rPr>
              <a:t>HOW DOES ONE GO ABOUT STARTING A NEW CHURCH?</a:t>
            </a:r>
            <a:endParaRPr lang="en-US" dirty="0">
              <a:solidFill>
                <a:srgbClr val="E7D763"/>
              </a:solidFill>
            </a:endParaRPr>
          </a:p>
        </p:txBody>
      </p:sp>
      <p:sp>
        <p:nvSpPr>
          <p:cNvPr id="3" name="Content Placeholder 2"/>
          <p:cNvSpPr>
            <a:spLocks noGrp="1"/>
          </p:cNvSpPr>
          <p:nvPr>
            <p:ph idx="1"/>
          </p:nvPr>
        </p:nvSpPr>
        <p:spPr/>
        <p:txBody>
          <a:bodyPr anchor="t">
            <a:normAutofit/>
          </a:bodyPr>
          <a:lstStyle/>
          <a:p>
            <a:pPr marL="742950" lvl="0" indent="-742950">
              <a:spcBef>
                <a:spcPts val="3000"/>
              </a:spcBef>
              <a:buClr>
                <a:schemeClr val="bg1"/>
              </a:buClr>
              <a:buFont typeface="+mj-lt"/>
              <a:buAutoNum type="arabicPeriod"/>
            </a:pPr>
            <a:r>
              <a:rPr lang="en-US" sz="3600" b="1" u="sng" dirty="0">
                <a:solidFill>
                  <a:srgbClr val="E7D763"/>
                </a:solidFill>
                <a:latin typeface="Georgia" charset="0"/>
                <a:ea typeface="Georgia" charset="0"/>
                <a:cs typeface="Georgia" charset="0"/>
              </a:rPr>
              <a:t>Confirm</a:t>
            </a:r>
            <a:r>
              <a:rPr lang="en-US" sz="3600" b="1" dirty="0">
                <a:solidFill>
                  <a:srgbClr val="E7D763"/>
                </a:solidFill>
                <a:latin typeface="Georgia" charset="0"/>
                <a:ea typeface="Georgia" charset="0"/>
                <a:cs typeface="Georgia" charset="0"/>
              </a:rPr>
              <a:t> </a:t>
            </a:r>
            <a:r>
              <a:rPr lang="en-US" sz="3600" b="1" dirty="0">
                <a:latin typeface="Georgia" charset="0"/>
                <a:ea typeface="Georgia" charset="0"/>
                <a:cs typeface="Georgia" charset="0"/>
              </a:rPr>
              <a:t>your calling.</a:t>
            </a:r>
            <a:endParaRPr lang="en-US" sz="3600" dirty="0">
              <a:latin typeface="Georgia" charset="0"/>
              <a:ea typeface="Georgia" charset="0"/>
              <a:cs typeface="Georgia" charset="0"/>
            </a:endParaRPr>
          </a:p>
          <a:p>
            <a:pPr marL="742950" indent="-742950">
              <a:spcBef>
                <a:spcPts val="3000"/>
              </a:spcBef>
              <a:buClr>
                <a:schemeClr val="bg1"/>
              </a:buClr>
              <a:buFont typeface="+mj-lt"/>
              <a:buAutoNum type="arabicPeriod"/>
            </a:pPr>
            <a:r>
              <a:rPr lang="en-US" sz="3600" b="1" u="sng" dirty="0">
                <a:solidFill>
                  <a:srgbClr val="E7D763"/>
                </a:solidFill>
                <a:latin typeface="Georgia" charset="0"/>
                <a:ea typeface="Georgia" charset="0"/>
                <a:cs typeface="Georgia" charset="0"/>
              </a:rPr>
              <a:t>Prepare</a:t>
            </a:r>
            <a:r>
              <a:rPr lang="en-US" sz="3600" b="1" dirty="0">
                <a:solidFill>
                  <a:srgbClr val="E7D763"/>
                </a:solidFill>
                <a:latin typeface="Georgia" charset="0"/>
                <a:ea typeface="Georgia" charset="0"/>
                <a:cs typeface="Georgia" charset="0"/>
              </a:rPr>
              <a:t> </a:t>
            </a:r>
            <a:r>
              <a:rPr lang="en-US" sz="3600" b="1" dirty="0">
                <a:latin typeface="Georgia" charset="0"/>
                <a:ea typeface="Georgia" charset="0"/>
                <a:cs typeface="Georgia" charset="0"/>
              </a:rPr>
              <a:t>yourself and your family. </a:t>
            </a:r>
            <a:endParaRPr lang="en-US" sz="3600" dirty="0">
              <a:latin typeface="Georgia" charset="0"/>
              <a:ea typeface="Georgia" charset="0"/>
              <a:cs typeface="Georgia" charset="0"/>
            </a:endParaRPr>
          </a:p>
          <a:p>
            <a:pPr marL="742950" lvl="0" indent="-742950">
              <a:spcBef>
                <a:spcPts val="3000"/>
              </a:spcBef>
              <a:buClr>
                <a:schemeClr val="bg1"/>
              </a:buClr>
              <a:buFont typeface="+mj-lt"/>
              <a:buAutoNum type="arabicPeriod"/>
            </a:pPr>
            <a:r>
              <a:rPr lang="en-US" sz="3600" b="1" u="sng" dirty="0">
                <a:solidFill>
                  <a:srgbClr val="E7D763"/>
                </a:solidFill>
                <a:latin typeface="Georgia" charset="0"/>
                <a:ea typeface="Georgia" charset="0"/>
                <a:cs typeface="Georgia" charset="0"/>
              </a:rPr>
              <a:t>Recruit</a:t>
            </a:r>
            <a:r>
              <a:rPr lang="en-US" sz="3600" b="1" dirty="0">
                <a:solidFill>
                  <a:srgbClr val="E7D763"/>
                </a:solidFill>
                <a:latin typeface="Georgia" charset="0"/>
                <a:ea typeface="Georgia" charset="0"/>
                <a:cs typeface="Georgia" charset="0"/>
              </a:rPr>
              <a:t> </a:t>
            </a:r>
            <a:r>
              <a:rPr lang="en-US" sz="3600" b="1" dirty="0">
                <a:latin typeface="Georgia" charset="0"/>
                <a:ea typeface="Georgia" charset="0"/>
                <a:cs typeface="Georgia" charset="0"/>
              </a:rPr>
              <a:t>a mentor and a partner.</a:t>
            </a:r>
            <a:endParaRPr lang="en-US" sz="3600" dirty="0">
              <a:latin typeface="Georgia" charset="0"/>
              <a:ea typeface="Georgia" charset="0"/>
              <a:cs typeface="Georgia" charset="0"/>
            </a:endParaRPr>
          </a:p>
          <a:p>
            <a:pPr marL="742950" lvl="0" indent="-742950">
              <a:spcBef>
                <a:spcPts val="3000"/>
              </a:spcBef>
              <a:buClr>
                <a:schemeClr val="bg1"/>
              </a:buClr>
              <a:buFont typeface="+mj-lt"/>
              <a:buAutoNum type="arabicPeriod"/>
            </a:pPr>
            <a:r>
              <a:rPr lang="en-US" sz="3600" b="1" u="sng" dirty="0">
                <a:solidFill>
                  <a:srgbClr val="E7D763"/>
                </a:solidFill>
                <a:latin typeface="Georgia" charset="0"/>
                <a:ea typeface="Georgia" charset="0"/>
                <a:cs typeface="Georgia" charset="0"/>
              </a:rPr>
              <a:t>Plan</a:t>
            </a:r>
            <a:r>
              <a:rPr lang="en-US" sz="3600" b="1" dirty="0">
                <a:solidFill>
                  <a:srgbClr val="E7D763"/>
                </a:solidFill>
                <a:latin typeface="Georgia" charset="0"/>
                <a:ea typeface="Georgia" charset="0"/>
                <a:cs typeface="Georgia" charset="0"/>
              </a:rPr>
              <a:t> </a:t>
            </a:r>
            <a:r>
              <a:rPr lang="en-US" sz="3600" b="1" dirty="0">
                <a:latin typeface="Georgia" charset="0"/>
                <a:ea typeface="Georgia" charset="0"/>
                <a:cs typeface="Georgia" charset="0"/>
              </a:rPr>
              <a:t>out your new church. </a:t>
            </a:r>
            <a:endParaRPr lang="en-US" sz="3600" dirty="0">
              <a:latin typeface="Georgia" charset="0"/>
              <a:ea typeface="Georgia" charset="0"/>
              <a:cs typeface="Georgia" charset="0"/>
            </a:endParaRPr>
          </a:p>
          <a:p>
            <a:pPr marL="742950" lvl="0" indent="-742950">
              <a:spcBef>
                <a:spcPts val="3000"/>
              </a:spcBef>
              <a:buClr>
                <a:schemeClr val="bg1"/>
              </a:buClr>
              <a:buFont typeface="+mj-lt"/>
              <a:buAutoNum type="arabicPeriod"/>
            </a:pPr>
            <a:r>
              <a:rPr lang="en-US" sz="3600" b="1" u="sng" dirty="0">
                <a:solidFill>
                  <a:srgbClr val="E7D763"/>
                </a:solidFill>
                <a:latin typeface="Georgia" charset="0"/>
                <a:ea typeface="Georgia" charset="0"/>
                <a:cs typeface="Georgia" charset="0"/>
              </a:rPr>
              <a:t>Gather</a:t>
            </a:r>
            <a:r>
              <a:rPr lang="en-US" sz="3600" b="1" dirty="0">
                <a:solidFill>
                  <a:srgbClr val="E7D763"/>
                </a:solidFill>
                <a:latin typeface="Georgia" charset="0"/>
                <a:ea typeface="Georgia" charset="0"/>
                <a:cs typeface="Georgia" charset="0"/>
              </a:rPr>
              <a:t> </a:t>
            </a:r>
            <a:r>
              <a:rPr lang="en-US" sz="3600" b="1" dirty="0">
                <a:latin typeface="Georgia" charset="0"/>
                <a:ea typeface="Georgia" charset="0"/>
                <a:cs typeface="Georgia" charset="0"/>
              </a:rPr>
              <a:t>necessary resources. </a:t>
            </a:r>
            <a:endParaRPr lang="en-US" sz="3600" dirty="0">
              <a:latin typeface="Georgia" charset="0"/>
              <a:ea typeface="Georgia" charset="0"/>
              <a:cs typeface="Georgia" charset="0"/>
            </a:endParaRPr>
          </a:p>
          <a:p>
            <a:pPr marL="0" indent="0" algn="ctr">
              <a:buNone/>
            </a:pPr>
            <a:endParaRPr lang="en-US" i="1" dirty="0">
              <a:latin typeface="Georgia" charset="0"/>
              <a:ea typeface="Georgia" charset="0"/>
              <a:cs typeface="Georgia" charset="0"/>
            </a:endParaRPr>
          </a:p>
        </p:txBody>
      </p:sp>
    </p:spTree>
    <p:extLst>
      <p:ext uri="{BB962C8B-B14F-4D97-AF65-F5344CB8AC3E}">
        <p14:creationId xmlns:p14="http://schemas.microsoft.com/office/powerpoint/2010/main" val="662549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780875" cy="4351338"/>
          </a:xfrm>
        </p:spPr>
        <p:txBody>
          <a:bodyPr>
            <a:normAutofit/>
          </a:bodyPr>
          <a:lstStyle/>
          <a:p>
            <a:pPr marL="742950" lvl="0" indent="-742950">
              <a:spcBef>
                <a:spcPts val="3000"/>
              </a:spcBef>
              <a:buClr>
                <a:schemeClr val="bg1"/>
              </a:buClr>
              <a:buFont typeface="+mj-lt"/>
              <a:buAutoNum type="arabicPeriod" startAt="6"/>
            </a:pPr>
            <a:r>
              <a:rPr lang="en-US" sz="3600" b="1" u="sng" dirty="0">
                <a:solidFill>
                  <a:srgbClr val="E7D763"/>
                </a:solidFill>
                <a:latin typeface="Georgia" charset="0"/>
                <a:ea typeface="Georgia" charset="0"/>
                <a:cs typeface="Georgia" charset="0"/>
              </a:rPr>
              <a:t>Assemble</a:t>
            </a:r>
            <a:r>
              <a:rPr lang="en-US" sz="3600" b="1" dirty="0">
                <a:solidFill>
                  <a:srgbClr val="E7D763"/>
                </a:solidFill>
                <a:latin typeface="Georgia" charset="0"/>
                <a:ea typeface="Georgia" charset="0"/>
                <a:cs typeface="Georgia" charset="0"/>
              </a:rPr>
              <a:t> </a:t>
            </a:r>
            <a:r>
              <a:rPr lang="en-US" sz="3600" b="1" dirty="0">
                <a:latin typeface="Georgia" charset="0"/>
                <a:ea typeface="Georgia" charset="0"/>
                <a:cs typeface="Georgia" charset="0"/>
              </a:rPr>
              <a:t>a missionary team.</a:t>
            </a:r>
            <a:endParaRPr lang="en-US" sz="3600" dirty="0">
              <a:latin typeface="Georgia" charset="0"/>
              <a:ea typeface="Georgia" charset="0"/>
              <a:cs typeface="Georgia" charset="0"/>
            </a:endParaRPr>
          </a:p>
          <a:p>
            <a:pPr marL="0" indent="0" algn="ctr">
              <a:buNone/>
            </a:pPr>
            <a:endParaRPr lang="en-US" sz="3200" i="1" dirty="0"/>
          </a:p>
        </p:txBody>
      </p:sp>
      <p:sp>
        <p:nvSpPr>
          <p:cNvPr id="5" name="Title 1"/>
          <p:cNvSpPr txBox="1">
            <a:spLocks/>
          </p:cNvSpPr>
          <p:nvPr/>
        </p:nvSpPr>
        <p:spPr>
          <a:xfrm>
            <a:off x="355002" y="365125"/>
            <a:ext cx="1160750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FFFF66"/>
                </a:solidFill>
                <a:latin typeface="+mj-lt"/>
                <a:ea typeface="+mj-ea"/>
                <a:cs typeface="+mj-cs"/>
              </a:defRPr>
            </a:lvl1pPr>
          </a:lstStyle>
          <a:p>
            <a:r>
              <a:rPr lang="en-US" dirty="0">
                <a:solidFill>
                  <a:srgbClr val="E7D763"/>
                </a:solidFill>
                <a:latin typeface="Georgia" charset="0"/>
                <a:ea typeface="Georgia" charset="0"/>
                <a:cs typeface="Georgia" charset="0"/>
              </a:rPr>
              <a:t>HOW DOES ONE GO ABOUT STARTING A NEW CHURCH?</a:t>
            </a:r>
            <a:endParaRPr lang="en-US" dirty="0">
              <a:solidFill>
                <a:srgbClr val="E7D763"/>
              </a:solidFill>
            </a:endParaRPr>
          </a:p>
        </p:txBody>
      </p:sp>
    </p:spTree>
    <p:extLst>
      <p:ext uri="{BB962C8B-B14F-4D97-AF65-F5344CB8AC3E}">
        <p14:creationId xmlns:p14="http://schemas.microsoft.com/office/powerpoint/2010/main" val="8730078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780875" cy="4351338"/>
          </a:xfrm>
        </p:spPr>
        <p:txBody>
          <a:bodyPr>
            <a:normAutofit/>
          </a:bodyPr>
          <a:lstStyle/>
          <a:p>
            <a:pPr marL="742950" lvl="0" indent="-742950">
              <a:spcBef>
                <a:spcPts val="3000"/>
              </a:spcBef>
              <a:buClr>
                <a:schemeClr val="bg1"/>
              </a:buClr>
              <a:buFont typeface="+mj-lt"/>
              <a:buAutoNum type="arabicPeriod" startAt="6"/>
            </a:pPr>
            <a:r>
              <a:rPr lang="en-US" sz="3600" b="1" u="sng" dirty="0">
                <a:solidFill>
                  <a:srgbClr val="E7D763"/>
                </a:solidFill>
                <a:latin typeface="Georgia" charset="0"/>
                <a:ea typeface="Georgia" charset="0"/>
                <a:cs typeface="Georgia" charset="0"/>
              </a:rPr>
              <a:t>Assemble</a:t>
            </a:r>
            <a:r>
              <a:rPr lang="en-US" sz="3600" b="1" dirty="0">
                <a:solidFill>
                  <a:srgbClr val="E7D763"/>
                </a:solidFill>
                <a:latin typeface="Georgia" charset="0"/>
                <a:ea typeface="Georgia" charset="0"/>
                <a:cs typeface="Georgia" charset="0"/>
              </a:rPr>
              <a:t> </a:t>
            </a:r>
            <a:r>
              <a:rPr lang="en-US" sz="3600" b="1" dirty="0">
                <a:latin typeface="Georgia" charset="0"/>
                <a:ea typeface="Georgia" charset="0"/>
                <a:cs typeface="Georgia" charset="0"/>
              </a:rPr>
              <a:t>a missionary team.</a:t>
            </a:r>
            <a:endParaRPr lang="en-US" sz="3600" dirty="0">
              <a:latin typeface="Georgia" charset="0"/>
              <a:ea typeface="Georgia" charset="0"/>
              <a:cs typeface="Georgia" charset="0"/>
            </a:endParaRPr>
          </a:p>
          <a:p>
            <a:pPr marL="742950" lvl="0" indent="-742950">
              <a:spcBef>
                <a:spcPts val="3000"/>
              </a:spcBef>
              <a:buClr>
                <a:schemeClr val="bg1"/>
              </a:buClr>
              <a:buFont typeface="+mj-lt"/>
              <a:buAutoNum type="arabicPeriod" startAt="6"/>
            </a:pPr>
            <a:r>
              <a:rPr lang="en-US" sz="3600" b="1" u="sng" dirty="0">
                <a:solidFill>
                  <a:srgbClr val="E7D763"/>
                </a:solidFill>
                <a:latin typeface="Georgia" charset="0"/>
                <a:ea typeface="Georgia" charset="0"/>
                <a:cs typeface="Georgia" charset="0"/>
              </a:rPr>
              <a:t>Befriend</a:t>
            </a:r>
            <a:r>
              <a:rPr lang="en-US" sz="3600" b="1" dirty="0">
                <a:solidFill>
                  <a:srgbClr val="E7D763"/>
                </a:solidFill>
                <a:latin typeface="Georgia" charset="0"/>
                <a:ea typeface="Georgia" charset="0"/>
                <a:cs typeface="Georgia" charset="0"/>
              </a:rPr>
              <a:t> </a:t>
            </a:r>
            <a:r>
              <a:rPr lang="en-US" sz="3600" b="1" dirty="0">
                <a:latin typeface="Georgia" charset="0"/>
                <a:ea typeface="Georgia" charset="0"/>
                <a:cs typeface="Georgia" charset="0"/>
              </a:rPr>
              <a:t>your community.</a:t>
            </a:r>
            <a:endParaRPr lang="en-US" sz="3600" dirty="0">
              <a:latin typeface="Georgia" charset="0"/>
              <a:ea typeface="Georgia" charset="0"/>
              <a:cs typeface="Georgia" charset="0"/>
            </a:endParaRPr>
          </a:p>
          <a:p>
            <a:pPr marL="0" indent="0" algn="ctr">
              <a:buNone/>
            </a:pPr>
            <a:endParaRPr lang="en-US" i="1" dirty="0">
              <a:latin typeface="Georgia" charset="0"/>
              <a:ea typeface="Georgia" charset="0"/>
              <a:cs typeface="Georgia" charset="0"/>
            </a:endParaRPr>
          </a:p>
        </p:txBody>
      </p:sp>
      <p:sp>
        <p:nvSpPr>
          <p:cNvPr id="5" name="Title 1"/>
          <p:cNvSpPr txBox="1">
            <a:spLocks/>
          </p:cNvSpPr>
          <p:nvPr/>
        </p:nvSpPr>
        <p:spPr>
          <a:xfrm>
            <a:off x="355002" y="365125"/>
            <a:ext cx="1160750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FFFF66"/>
                </a:solidFill>
                <a:latin typeface="+mj-lt"/>
                <a:ea typeface="+mj-ea"/>
                <a:cs typeface="+mj-cs"/>
              </a:defRPr>
            </a:lvl1pPr>
          </a:lstStyle>
          <a:p>
            <a:r>
              <a:rPr lang="en-US" dirty="0">
                <a:solidFill>
                  <a:srgbClr val="E7D763"/>
                </a:solidFill>
                <a:latin typeface="Georgia" charset="0"/>
                <a:ea typeface="Georgia" charset="0"/>
                <a:cs typeface="Georgia" charset="0"/>
              </a:rPr>
              <a:t>HOW DOES ONE GO ABOUT STARTING A NEW CHURCH?</a:t>
            </a:r>
            <a:endParaRPr lang="en-US" dirty="0">
              <a:solidFill>
                <a:srgbClr val="E7D763"/>
              </a:solidFill>
            </a:endParaRPr>
          </a:p>
        </p:txBody>
      </p:sp>
    </p:spTree>
    <p:extLst>
      <p:ext uri="{BB962C8B-B14F-4D97-AF65-F5344CB8AC3E}">
        <p14:creationId xmlns:p14="http://schemas.microsoft.com/office/powerpoint/2010/main" val="456547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780875" cy="4351338"/>
          </a:xfrm>
        </p:spPr>
        <p:txBody>
          <a:bodyPr>
            <a:normAutofit/>
          </a:bodyPr>
          <a:lstStyle/>
          <a:p>
            <a:pPr marL="742950" lvl="0" indent="-742950">
              <a:spcBef>
                <a:spcPts val="3000"/>
              </a:spcBef>
              <a:buClr>
                <a:schemeClr val="bg1"/>
              </a:buClr>
              <a:buFont typeface="+mj-lt"/>
              <a:buAutoNum type="arabicPeriod" startAt="6"/>
            </a:pPr>
            <a:r>
              <a:rPr lang="en-US" sz="3600" b="1" u="sng" dirty="0">
                <a:solidFill>
                  <a:srgbClr val="E7D763"/>
                </a:solidFill>
                <a:latin typeface="Georgia" charset="0"/>
                <a:ea typeface="Georgia" charset="0"/>
                <a:cs typeface="Georgia" charset="0"/>
              </a:rPr>
              <a:t>Assemble</a:t>
            </a:r>
            <a:r>
              <a:rPr lang="en-US" sz="3600" b="1" dirty="0">
                <a:solidFill>
                  <a:srgbClr val="E7D763"/>
                </a:solidFill>
                <a:latin typeface="Georgia" charset="0"/>
                <a:ea typeface="Georgia" charset="0"/>
                <a:cs typeface="Georgia" charset="0"/>
              </a:rPr>
              <a:t> </a:t>
            </a:r>
            <a:r>
              <a:rPr lang="en-US" sz="3600" b="1" dirty="0">
                <a:latin typeface="Georgia" charset="0"/>
                <a:ea typeface="Georgia" charset="0"/>
                <a:cs typeface="Georgia" charset="0"/>
              </a:rPr>
              <a:t>a missionary team.</a:t>
            </a:r>
            <a:endParaRPr lang="en-US" sz="3600" dirty="0">
              <a:latin typeface="Georgia" charset="0"/>
              <a:ea typeface="Georgia" charset="0"/>
              <a:cs typeface="Georgia" charset="0"/>
            </a:endParaRPr>
          </a:p>
          <a:p>
            <a:pPr marL="742950" lvl="0" indent="-742950">
              <a:spcBef>
                <a:spcPts val="3000"/>
              </a:spcBef>
              <a:buClr>
                <a:schemeClr val="bg1"/>
              </a:buClr>
              <a:buFont typeface="+mj-lt"/>
              <a:buAutoNum type="arabicPeriod" startAt="6"/>
            </a:pPr>
            <a:r>
              <a:rPr lang="en-US" sz="3600" b="1" u="sng" dirty="0">
                <a:solidFill>
                  <a:srgbClr val="E7D763"/>
                </a:solidFill>
                <a:latin typeface="Georgia" charset="0"/>
                <a:ea typeface="Georgia" charset="0"/>
                <a:cs typeface="Georgia" charset="0"/>
              </a:rPr>
              <a:t>Befriend</a:t>
            </a:r>
            <a:r>
              <a:rPr lang="en-US" sz="3600" b="1" dirty="0">
                <a:solidFill>
                  <a:srgbClr val="E7D763"/>
                </a:solidFill>
                <a:latin typeface="Georgia" charset="0"/>
                <a:ea typeface="Georgia" charset="0"/>
                <a:cs typeface="Georgia" charset="0"/>
              </a:rPr>
              <a:t> </a:t>
            </a:r>
            <a:r>
              <a:rPr lang="en-US" sz="3600" b="1" dirty="0">
                <a:latin typeface="Georgia" charset="0"/>
                <a:ea typeface="Georgia" charset="0"/>
                <a:cs typeface="Georgia" charset="0"/>
              </a:rPr>
              <a:t>your community.</a:t>
            </a:r>
            <a:endParaRPr lang="en-US" sz="3600" dirty="0">
              <a:latin typeface="Georgia" charset="0"/>
              <a:ea typeface="Georgia" charset="0"/>
              <a:cs typeface="Georgia" charset="0"/>
            </a:endParaRPr>
          </a:p>
          <a:p>
            <a:pPr marL="742950" lvl="0" indent="-742950">
              <a:spcBef>
                <a:spcPts val="3000"/>
              </a:spcBef>
              <a:buClr>
                <a:schemeClr val="bg1"/>
              </a:buClr>
              <a:buFont typeface="+mj-lt"/>
              <a:buAutoNum type="arabicPeriod" startAt="6"/>
            </a:pPr>
            <a:r>
              <a:rPr lang="en-US" sz="3600" b="1" u="sng" dirty="0">
                <a:solidFill>
                  <a:srgbClr val="E7D763"/>
                </a:solidFill>
                <a:latin typeface="Georgia" charset="0"/>
                <a:ea typeface="Georgia" charset="0"/>
                <a:cs typeface="Georgia" charset="0"/>
              </a:rPr>
              <a:t>Begin</a:t>
            </a:r>
            <a:r>
              <a:rPr lang="en-US" sz="3600" b="1" dirty="0">
                <a:solidFill>
                  <a:srgbClr val="E7D763"/>
                </a:solidFill>
                <a:latin typeface="Georgia" charset="0"/>
                <a:ea typeface="Georgia" charset="0"/>
                <a:cs typeface="Georgia" charset="0"/>
              </a:rPr>
              <a:t> </a:t>
            </a:r>
            <a:r>
              <a:rPr lang="en-US" sz="3600" b="1" dirty="0">
                <a:latin typeface="Georgia" charset="0"/>
                <a:ea typeface="Georgia" charset="0"/>
                <a:cs typeface="Georgia" charset="0"/>
              </a:rPr>
              <a:t>worship services.</a:t>
            </a:r>
            <a:endParaRPr lang="en-US" sz="3600" dirty="0">
              <a:latin typeface="Georgia" charset="0"/>
              <a:ea typeface="Georgia" charset="0"/>
              <a:cs typeface="Georgia" charset="0"/>
            </a:endParaRPr>
          </a:p>
          <a:p>
            <a:pPr marL="0" indent="0" algn="ctr">
              <a:buNone/>
            </a:pPr>
            <a:endParaRPr lang="en-US" i="1" dirty="0">
              <a:latin typeface="Georgia" charset="0"/>
              <a:ea typeface="Georgia" charset="0"/>
              <a:cs typeface="Georgia" charset="0"/>
            </a:endParaRPr>
          </a:p>
        </p:txBody>
      </p:sp>
      <p:sp>
        <p:nvSpPr>
          <p:cNvPr id="5" name="Title 1"/>
          <p:cNvSpPr txBox="1">
            <a:spLocks/>
          </p:cNvSpPr>
          <p:nvPr/>
        </p:nvSpPr>
        <p:spPr>
          <a:xfrm>
            <a:off x="355002" y="365125"/>
            <a:ext cx="1160750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FFFF66"/>
                </a:solidFill>
                <a:latin typeface="+mj-lt"/>
                <a:ea typeface="+mj-ea"/>
                <a:cs typeface="+mj-cs"/>
              </a:defRPr>
            </a:lvl1pPr>
          </a:lstStyle>
          <a:p>
            <a:r>
              <a:rPr lang="en-US" dirty="0">
                <a:solidFill>
                  <a:srgbClr val="E7D763"/>
                </a:solidFill>
                <a:latin typeface="Georgia" charset="0"/>
                <a:ea typeface="Georgia" charset="0"/>
                <a:cs typeface="Georgia" charset="0"/>
              </a:rPr>
              <a:t>HOW DOES ONE GO ABOUT STARTING A NEW CHURCH?</a:t>
            </a:r>
            <a:endParaRPr lang="en-US" dirty="0">
              <a:solidFill>
                <a:srgbClr val="E7D763"/>
              </a:solidFill>
            </a:endParaRPr>
          </a:p>
        </p:txBody>
      </p:sp>
    </p:spTree>
    <p:extLst>
      <p:ext uri="{BB962C8B-B14F-4D97-AF65-F5344CB8AC3E}">
        <p14:creationId xmlns:p14="http://schemas.microsoft.com/office/powerpoint/2010/main" val="2676928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780875" cy="4351338"/>
          </a:xfrm>
        </p:spPr>
        <p:txBody>
          <a:bodyPr>
            <a:normAutofit/>
          </a:bodyPr>
          <a:lstStyle/>
          <a:p>
            <a:pPr marL="742950" lvl="0" indent="-742950">
              <a:spcBef>
                <a:spcPts val="3000"/>
              </a:spcBef>
              <a:buClr>
                <a:schemeClr val="bg1"/>
              </a:buClr>
              <a:buFont typeface="+mj-lt"/>
              <a:buAutoNum type="arabicPeriod" startAt="6"/>
            </a:pPr>
            <a:r>
              <a:rPr lang="en-US" sz="3600" b="1" u="sng" dirty="0">
                <a:solidFill>
                  <a:srgbClr val="E7D763"/>
                </a:solidFill>
                <a:latin typeface="Georgia" charset="0"/>
                <a:ea typeface="Georgia" charset="0"/>
                <a:cs typeface="Georgia" charset="0"/>
              </a:rPr>
              <a:t>Assemble</a:t>
            </a:r>
            <a:r>
              <a:rPr lang="en-US" sz="3600" b="1" dirty="0">
                <a:solidFill>
                  <a:srgbClr val="E7D763"/>
                </a:solidFill>
                <a:latin typeface="Georgia" charset="0"/>
                <a:ea typeface="Georgia" charset="0"/>
                <a:cs typeface="Georgia" charset="0"/>
              </a:rPr>
              <a:t> </a:t>
            </a:r>
            <a:r>
              <a:rPr lang="en-US" sz="3600" b="1" dirty="0">
                <a:latin typeface="Georgia" charset="0"/>
                <a:ea typeface="Georgia" charset="0"/>
                <a:cs typeface="Georgia" charset="0"/>
              </a:rPr>
              <a:t>a missionary team.</a:t>
            </a:r>
            <a:endParaRPr lang="en-US" sz="3600" dirty="0">
              <a:latin typeface="Georgia" charset="0"/>
              <a:ea typeface="Georgia" charset="0"/>
              <a:cs typeface="Georgia" charset="0"/>
            </a:endParaRPr>
          </a:p>
          <a:p>
            <a:pPr marL="742950" lvl="0" indent="-742950">
              <a:spcBef>
                <a:spcPts val="3000"/>
              </a:spcBef>
              <a:buClr>
                <a:schemeClr val="bg1"/>
              </a:buClr>
              <a:buFont typeface="+mj-lt"/>
              <a:buAutoNum type="arabicPeriod" startAt="6"/>
            </a:pPr>
            <a:r>
              <a:rPr lang="en-US" sz="3600" b="1" u="sng" dirty="0">
                <a:solidFill>
                  <a:srgbClr val="E7D763"/>
                </a:solidFill>
                <a:latin typeface="Georgia" charset="0"/>
                <a:ea typeface="Georgia" charset="0"/>
                <a:cs typeface="Georgia" charset="0"/>
              </a:rPr>
              <a:t>Befriend</a:t>
            </a:r>
            <a:r>
              <a:rPr lang="en-US" sz="3600" b="1" dirty="0">
                <a:solidFill>
                  <a:srgbClr val="E7D763"/>
                </a:solidFill>
                <a:latin typeface="Georgia" charset="0"/>
                <a:ea typeface="Georgia" charset="0"/>
                <a:cs typeface="Georgia" charset="0"/>
              </a:rPr>
              <a:t> </a:t>
            </a:r>
            <a:r>
              <a:rPr lang="en-US" sz="3600" b="1" dirty="0">
                <a:latin typeface="Georgia" charset="0"/>
                <a:ea typeface="Georgia" charset="0"/>
                <a:cs typeface="Georgia" charset="0"/>
              </a:rPr>
              <a:t>your community.</a:t>
            </a:r>
            <a:endParaRPr lang="en-US" sz="3600" dirty="0">
              <a:latin typeface="Georgia" charset="0"/>
              <a:ea typeface="Georgia" charset="0"/>
              <a:cs typeface="Georgia" charset="0"/>
            </a:endParaRPr>
          </a:p>
          <a:p>
            <a:pPr marL="742950" lvl="0" indent="-742950">
              <a:spcBef>
                <a:spcPts val="3000"/>
              </a:spcBef>
              <a:buClr>
                <a:schemeClr val="bg1"/>
              </a:buClr>
              <a:buFont typeface="+mj-lt"/>
              <a:buAutoNum type="arabicPeriod" startAt="6"/>
            </a:pPr>
            <a:r>
              <a:rPr lang="en-US" sz="3600" b="1" u="sng" dirty="0">
                <a:solidFill>
                  <a:srgbClr val="E7D763"/>
                </a:solidFill>
                <a:latin typeface="Georgia" charset="0"/>
                <a:ea typeface="Georgia" charset="0"/>
                <a:cs typeface="Georgia" charset="0"/>
              </a:rPr>
              <a:t>Begin</a:t>
            </a:r>
            <a:r>
              <a:rPr lang="en-US" sz="3600" b="1" dirty="0">
                <a:solidFill>
                  <a:srgbClr val="E7D763"/>
                </a:solidFill>
                <a:latin typeface="Georgia" charset="0"/>
                <a:ea typeface="Georgia" charset="0"/>
                <a:cs typeface="Georgia" charset="0"/>
              </a:rPr>
              <a:t> </a:t>
            </a:r>
            <a:r>
              <a:rPr lang="en-US" sz="3600" b="1" dirty="0">
                <a:latin typeface="Georgia" charset="0"/>
                <a:ea typeface="Georgia" charset="0"/>
                <a:cs typeface="Georgia" charset="0"/>
              </a:rPr>
              <a:t>worship services.</a:t>
            </a:r>
            <a:endParaRPr lang="en-US" sz="3600" dirty="0">
              <a:latin typeface="Georgia" charset="0"/>
              <a:ea typeface="Georgia" charset="0"/>
              <a:cs typeface="Georgia" charset="0"/>
            </a:endParaRPr>
          </a:p>
          <a:p>
            <a:pPr marL="742950" lvl="0" indent="-742950">
              <a:spcBef>
                <a:spcPts val="3000"/>
              </a:spcBef>
              <a:buClr>
                <a:schemeClr val="bg1"/>
              </a:buClr>
              <a:buFont typeface="+mj-lt"/>
              <a:buAutoNum type="arabicPeriod" startAt="6"/>
            </a:pPr>
            <a:r>
              <a:rPr lang="en-US" sz="3600" b="1" u="sng" dirty="0">
                <a:solidFill>
                  <a:srgbClr val="E7D763"/>
                </a:solidFill>
                <a:latin typeface="Georgia" charset="0"/>
                <a:ea typeface="Georgia" charset="0"/>
                <a:cs typeface="Georgia" charset="0"/>
              </a:rPr>
              <a:t>Order</a:t>
            </a:r>
            <a:r>
              <a:rPr lang="en-US" sz="3600" b="1" dirty="0">
                <a:solidFill>
                  <a:srgbClr val="E7D763"/>
                </a:solidFill>
                <a:latin typeface="Georgia" charset="0"/>
                <a:ea typeface="Georgia" charset="0"/>
                <a:cs typeface="Georgia" charset="0"/>
              </a:rPr>
              <a:t> </a:t>
            </a:r>
            <a:r>
              <a:rPr lang="en-US" sz="3600" b="1" dirty="0">
                <a:latin typeface="Georgia" charset="0"/>
                <a:ea typeface="Georgia" charset="0"/>
                <a:cs typeface="Georgia" charset="0"/>
              </a:rPr>
              <a:t>your church biblically.</a:t>
            </a:r>
            <a:endParaRPr lang="en-US" sz="3600" dirty="0">
              <a:latin typeface="Georgia" charset="0"/>
              <a:ea typeface="Georgia" charset="0"/>
              <a:cs typeface="Georgia" charset="0"/>
            </a:endParaRPr>
          </a:p>
          <a:p>
            <a:pPr marL="0" indent="0" algn="ctr">
              <a:buNone/>
            </a:pPr>
            <a:endParaRPr lang="en-US" i="1" dirty="0">
              <a:latin typeface="Georgia" charset="0"/>
              <a:ea typeface="Georgia" charset="0"/>
              <a:cs typeface="Georgia" charset="0"/>
            </a:endParaRPr>
          </a:p>
        </p:txBody>
      </p:sp>
      <p:sp>
        <p:nvSpPr>
          <p:cNvPr id="5" name="Title 1"/>
          <p:cNvSpPr txBox="1">
            <a:spLocks/>
          </p:cNvSpPr>
          <p:nvPr/>
        </p:nvSpPr>
        <p:spPr>
          <a:xfrm>
            <a:off x="355002" y="365125"/>
            <a:ext cx="1160750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FFFF66"/>
                </a:solidFill>
                <a:latin typeface="+mj-lt"/>
                <a:ea typeface="+mj-ea"/>
                <a:cs typeface="+mj-cs"/>
              </a:defRPr>
            </a:lvl1pPr>
          </a:lstStyle>
          <a:p>
            <a:r>
              <a:rPr lang="en-US" dirty="0">
                <a:solidFill>
                  <a:srgbClr val="E7D763"/>
                </a:solidFill>
                <a:latin typeface="Georgia" charset="0"/>
                <a:ea typeface="Georgia" charset="0"/>
                <a:cs typeface="Georgia" charset="0"/>
              </a:rPr>
              <a:t>HOW DOES ONE GO ABOUT STARTING A NEW CHURCH?</a:t>
            </a:r>
            <a:endParaRPr lang="en-US" dirty="0">
              <a:solidFill>
                <a:srgbClr val="E7D763"/>
              </a:solidFill>
            </a:endParaRPr>
          </a:p>
        </p:txBody>
      </p:sp>
    </p:spTree>
    <p:extLst>
      <p:ext uri="{BB962C8B-B14F-4D97-AF65-F5344CB8AC3E}">
        <p14:creationId xmlns:p14="http://schemas.microsoft.com/office/powerpoint/2010/main" val="33443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1016727" cy="1325563"/>
          </a:xfrm>
        </p:spPr>
        <p:txBody>
          <a:bodyPr>
            <a:normAutofit/>
          </a:bodyPr>
          <a:lstStyle/>
          <a:p>
            <a:r>
              <a:rPr lang="en-US" dirty="0">
                <a:solidFill>
                  <a:srgbClr val="E7D763"/>
                </a:solidFill>
                <a:latin typeface="Georgia" charset="0"/>
                <a:ea typeface="Georgia" charset="0"/>
                <a:cs typeface="Georgia" charset="0"/>
              </a:rPr>
              <a:t>A BIBLICAL RATIONALE FOR </a:t>
            </a:r>
            <a:br>
              <a:rPr lang="en-US" dirty="0">
                <a:solidFill>
                  <a:srgbClr val="E7D763"/>
                </a:solidFill>
                <a:latin typeface="Georgia" charset="0"/>
                <a:ea typeface="Georgia" charset="0"/>
                <a:cs typeface="Georgia" charset="0"/>
              </a:rPr>
            </a:br>
            <a:r>
              <a:rPr lang="en-US" dirty="0">
                <a:solidFill>
                  <a:srgbClr val="E7D763"/>
                </a:solidFill>
                <a:latin typeface="Georgia" charset="0"/>
                <a:ea typeface="Georgia" charset="0"/>
                <a:cs typeface="Georgia" charset="0"/>
              </a:rPr>
              <a:t>CHURCH PLANTING</a:t>
            </a:r>
            <a:endParaRPr lang="en-US" dirty="0">
              <a:solidFill>
                <a:srgbClr val="E7D763"/>
              </a:solidFill>
            </a:endParaRPr>
          </a:p>
        </p:txBody>
      </p:sp>
      <p:sp>
        <p:nvSpPr>
          <p:cNvPr id="3" name="Content Placeholder 2"/>
          <p:cNvSpPr>
            <a:spLocks noGrp="1"/>
          </p:cNvSpPr>
          <p:nvPr>
            <p:ph idx="1"/>
          </p:nvPr>
        </p:nvSpPr>
        <p:spPr>
          <a:xfrm>
            <a:off x="838200" y="1825625"/>
            <a:ext cx="10634906" cy="4351338"/>
          </a:xfrm>
        </p:spPr>
        <p:txBody>
          <a:bodyPr>
            <a:normAutofit fontScale="92500" lnSpcReduction="10000"/>
          </a:bodyPr>
          <a:lstStyle/>
          <a:p>
            <a:pPr marL="0" indent="0" algn="ctr">
              <a:spcBef>
                <a:spcPts val="0"/>
              </a:spcBef>
              <a:buNone/>
            </a:pPr>
            <a:r>
              <a:rPr lang="en-US" sz="3294" i="1" dirty="0">
                <a:latin typeface="Georgia" charset="0"/>
                <a:ea typeface="Georgia" charset="0"/>
                <a:cs typeface="Georgia" charset="0"/>
              </a:rPr>
              <a:t>We love the church because Christ loved the church. She is his bride – a harlot at times, but his bride nonetheless, being washed clean by the word of God (Eph. 5:25-26). If you are into Jesus, don’t rail on his bride. Jesus died for the church, so don’t be bothered by a little dying to self for the church’s sake. If you keep in mind that everyone there is a sinner (including yourself) and that Jesus Christ is the point and not you, your dreams, or your kids, your church experience might not be as lame as you fear.</a:t>
            </a:r>
          </a:p>
          <a:p>
            <a:pPr marL="0" indent="0" algn="ctr">
              <a:spcBef>
                <a:spcPts val="0"/>
              </a:spcBef>
              <a:buNone/>
            </a:pPr>
            <a:endParaRPr lang="en-US" sz="2595" dirty="0">
              <a:latin typeface="Georgia" charset="0"/>
              <a:ea typeface="Georgia" charset="0"/>
              <a:cs typeface="Georgia" charset="0"/>
            </a:endParaRPr>
          </a:p>
          <a:p>
            <a:pPr marL="0" indent="0" algn="ctr">
              <a:spcBef>
                <a:spcPts val="0"/>
              </a:spcBef>
              <a:buNone/>
            </a:pPr>
            <a:r>
              <a:rPr lang="en-US" sz="2400" i="1" dirty="0">
                <a:latin typeface="Georgia" charset="0"/>
                <a:ea typeface="Georgia" charset="0"/>
                <a:cs typeface="Georgia" charset="0"/>
              </a:rPr>
              <a:t>– KEVIN DEYOUNG AND TED CLUCK, CHURCH: LOVE IT, DON’T LEAVE IT</a:t>
            </a:r>
            <a:endParaRPr lang="en-US" sz="2400" dirty="0">
              <a:latin typeface="Georgia" charset="0"/>
              <a:ea typeface="Georgia" charset="0"/>
              <a:cs typeface="Georgia" charset="0"/>
            </a:endParaRPr>
          </a:p>
        </p:txBody>
      </p:sp>
    </p:spTree>
    <p:extLst>
      <p:ext uri="{BB962C8B-B14F-4D97-AF65-F5344CB8AC3E}">
        <p14:creationId xmlns:p14="http://schemas.microsoft.com/office/powerpoint/2010/main" val="276465141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1" y="1825624"/>
            <a:ext cx="11085674" cy="4625975"/>
          </a:xfrm>
        </p:spPr>
        <p:txBody>
          <a:bodyPr>
            <a:normAutofit/>
          </a:bodyPr>
          <a:lstStyle/>
          <a:p>
            <a:pPr marL="742950" lvl="0" indent="-742950">
              <a:spcBef>
                <a:spcPts val="3000"/>
              </a:spcBef>
              <a:buClr>
                <a:schemeClr val="bg1"/>
              </a:buClr>
              <a:buFont typeface="+mj-lt"/>
              <a:buAutoNum type="arabicPeriod" startAt="6"/>
            </a:pPr>
            <a:r>
              <a:rPr lang="en-US" sz="3600" b="1" u="sng" dirty="0">
                <a:solidFill>
                  <a:srgbClr val="E7D763"/>
                </a:solidFill>
                <a:latin typeface="Georgia" charset="0"/>
                <a:ea typeface="Georgia" charset="0"/>
                <a:cs typeface="Georgia" charset="0"/>
              </a:rPr>
              <a:t>Assemble</a:t>
            </a:r>
            <a:r>
              <a:rPr lang="en-US" sz="3600" b="1" dirty="0">
                <a:solidFill>
                  <a:srgbClr val="E7D763"/>
                </a:solidFill>
                <a:latin typeface="Georgia" charset="0"/>
                <a:ea typeface="Georgia" charset="0"/>
                <a:cs typeface="Georgia" charset="0"/>
              </a:rPr>
              <a:t> </a:t>
            </a:r>
            <a:r>
              <a:rPr lang="en-US" sz="3600" b="1" dirty="0">
                <a:latin typeface="Georgia" charset="0"/>
                <a:ea typeface="Georgia" charset="0"/>
                <a:cs typeface="Georgia" charset="0"/>
              </a:rPr>
              <a:t>a missionary team.</a:t>
            </a:r>
            <a:endParaRPr lang="en-US" sz="3600" dirty="0">
              <a:latin typeface="Georgia" charset="0"/>
              <a:ea typeface="Georgia" charset="0"/>
              <a:cs typeface="Georgia" charset="0"/>
            </a:endParaRPr>
          </a:p>
          <a:p>
            <a:pPr marL="742950" lvl="0" indent="-742950">
              <a:spcBef>
                <a:spcPts val="3000"/>
              </a:spcBef>
              <a:buClr>
                <a:schemeClr val="bg1"/>
              </a:buClr>
              <a:buFont typeface="+mj-lt"/>
              <a:buAutoNum type="arabicPeriod" startAt="6"/>
            </a:pPr>
            <a:r>
              <a:rPr lang="en-US" sz="3600" b="1" u="sng" dirty="0">
                <a:solidFill>
                  <a:srgbClr val="E7D763"/>
                </a:solidFill>
                <a:latin typeface="Georgia" charset="0"/>
                <a:ea typeface="Georgia" charset="0"/>
                <a:cs typeface="Georgia" charset="0"/>
              </a:rPr>
              <a:t>Befriend</a:t>
            </a:r>
            <a:r>
              <a:rPr lang="en-US" sz="3600" b="1" dirty="0">
                <a:solidFill>
                  <a:srgbClr val="E7D763"/>
                </a:solidFill>
                <a:latin typeface="Georgia" charset="0"/>
                <a:ea typeface="Georgia" charset="0"/>
                <a:cs typeface="Georgia" charset="0"/>
              </a:rPr>
              <a:t> </a:t>
            </a:r>
            <a:r>
              <a:rPr lang="en-US" sz="3600" b="1" dirty="0">
                <a:latin typeface="Georgia" charset="0"/>
                <a:ea typeface="Georgia" charset="0"/>
                <a:cs typeface="Georgia" charset="0"/>
              </a:rPr>
              <a:t>your community.</a:t>
            </a:r>
            <a:endParaRPr lang="en-US" sz="3600" dirty="0">
              <a:latin typeface="Georgia" charset="0"/>
              <a:ea typeface="Georgia" charset="0"/>
              <a:cs typeface="Georgia" charset="0"/>
            </a:endParaRPr>
          </a:p>
          <a:p>
            <a:pPr marL="742950" lvl="0" indent="-742950">
              <a:spcBef>
                <a:spcPts val="3000"/>
              </a:spcBef>
              <a:buClr>
                <a:schemeClr val="bg1"/>
              </a:buClr>
              <a:buFont typeface="+mj-lt"/>
              <a:buAutoNum type="arabicPeriod" startAt="6"/>
            </a:pPr>
            <a:r>
              <a:rPr lang="en-US" sz="3600" b="1" u="sng" dirty="0">
                <a:solidFill>
                  <a:srgbClr val="E7D763"/>
                </a:solidFill>
                <a:latin typeface="Georgia" charset="0"/>
                <a:ea typeface="Georgia" charset="0"/>
                <a:cs typeface="Georgia" charset="0"/>
              </a:rPr>
              <a:t>Begin</a:t>
            </a:r>
            <a:r>
              <a:rPr lang="en-US" sz="3600" b="1" dirty="0">
                <a:solidFill>
                  <a:srgbClr val="E7D763"/>
                </a:solidFill>
                <a:latin typeface="Georgia" charset="0"/>
                <a:ea typeface="Georgia" charset="0"/>
                <a:cs typeface="Georgia" charset="0"/>
              </a:rPr>
              <a:t> </a:t>
            </a:r>
            <a:r>
              <a:rPr lang="en-US" sz="3600" b="1" dirty="0">
                <a:latin typeface="Georgia" charset="0"/>
                <a:ea typeface="Georgia" charset="0"/>
                <a:cs typeface="Georgia" charset="0"/>
              </a:rPr>
              <a:t>worship services.</a:t>
            </a:r>
            <a:endParaRPr lang="en-US" sz="3600" dirty="0">
              <a:latin typeface="Georgia" charset="0"/>
              <a:ea typeface="Georgia" charset="0"/>
              <a:cs typeface="Georgia" charset="0"/>
            </a:endParaRPr>
          </a:p>
          <a:p>
            <a:pPr marL="742950" lvl="0" indent="-742950">
              <a:spcBef>
                <a:spcPts val="3000"/>
              </a:spcBef>
              <a:buClr>
                <a:schemeClr val="bg1"/>
              </a:buClr>
              <a:buFont typeface="+mj-lt"/>
              <a:buAutoNum type="arabicPeriod" startAt="6"/>
            </a:pPr>
            <a:r>
              <a:rPr lang="en-US" sz="3600" b="1" u="sng" dirty="0">
                <a:solidFill>
                  <a:srgbClr val="E7D763"/>
                </a:solidFill>
                <a:latin typeface="Georgia" charset="0"/>
                <a:ea typeface="Georgia" charset="0"/>
                <a:cs typeface="Georgia" charset="0"/>
              </a:rPr>
              <a:t>Order</a:t>
            </a:r>
            <a:r>
              <a:rPr lang="en-US" sz="3600" b="1" dirty="0">
                <a:solidFill>
                  <a:srgbClr val="E7D763"/>
                </a:solidFill>
                <a:latin typeface="Georgia" charset="0"/>
                <a:ea typeface="Georgia" charset="0"/>
                <a:cs typeface="Georgia" charset="0"/>
              </a:rPr>
              <a:t> </a:t>
            </a:r>
            <a:r>
              <a:rPr lang="en-US" sz="3600" b="1" dirty="0">
                <a:latin typeface="Georgia" charset="0"/>
                <a:ea typeface="Georgia" charset="0"/>
                <a:cs typeface="Georgia" charset="0"/>
              </a:rPr>
              <a:t>your church biblically.</a:t>
            </a:r>
            <a:endParaRPr lang="en-US" sz="3600" dirty="0">
              <a:latin typeface="Georgia" charset="0"/>
              <a:ea typeface="Georgia" charset="0"/>
              <a:cs typeface="Georgia" charset="0"/>
            </a:endParaRPr>
          </a:p>
          <a:p>
            <a:pPr marL="742950" lvl="0" indent="-742950">
              <a:spcBef>
                <a:spcPts val="3000"/>
              </a:spcBef>
              <a:buClr>
                <a:schemeClr val="bg1"/>
              </a:buClr>
              <a:buFont typeface="+mj-lt"/>
              <a:buAutoNum type="arabicPeriod" startAt="6"/>
            </a:pPr>
            <a:r>
              <a:rPr lang="en-US" sz="3600" b="1" u="sng" dirty="0">
                <a:solidFill>
                  <a:srgbClr val="E7D763"/>
                </a:solidFill>
                <a:latin typeface="Georgia" charset="0"/>
                <a:ea typeface="Georgia" charset="0"/>
                <a:cs typeface="Georgia" charset="0"/>
              </a:rPr>
              <a:t>Repeat</a:t>
            </a:r>
            <a:r>
              <a:rPr lang="en-US" sz="3600" b="1" dirty="0">
                <a:solidFill>
                  <a:srgbClr val="E7D763"/>
                </a:solidFill>
                <a:latin typeface="Georgia" charset="0"/>
                <a:ea typeface="Georgia" charset="0"/>
                <a:cs typeface="Georgia" charset="0"/>
              </a:rPr>
              <a:t> </a:t>
            </a:r>
            <a:r>
              <a:rPr lang="en-US" sz="3600" b="1" dirty="0">
                <a:latin typeface="Georgia" charset="0"/>
                <a:ea typeface="Georgia" charset="0"/>
                <a:cs typeface="Georgia" charset="0"/>
              </a:rPr>
              <a:t>the process by training new leaders.</a:t>
            </a:r>
            <a:endParaRPr lang="en-US" sz="3600" dirty="0">
              <a:latin typeface="Georgia" charset="0"/>
              <a:ea typeface="Georgia" charset="0"/>
              <a:cs typeface="Georgia" charset="0"/>
            </a:endParaRPr>
          </a:p>
          <a:p>
            <a:pPr marL="0" indent="0" algn="ctr">
              <a:buNone/>
            </a:pPr>
            <a:endParaRPr lang="en-US" sz="3600" i="1" dirty="0">
              <a:latin typeface="Georgia" charset="0"/>
              <a:ea typeface="Georgia" charset="0"/>
              <a:cs typeface="Georgia" charset="0"/>
            </a:endParaRPr>
          </a:p>
        </p:txBody>
      </p:sp>
      <p:sp>
        <p:nvSpPr>
          <p:cNvPr id="5" name="Title 1"/>
          <p:cNvSpPr txBox="1">
            <a:spLocks/>
          </p:cNvSpPr>
          <p:nvPr/>
        </p:nvSpPr>
        <p:spPr>
          <a:xfrm>
            <a:off x="355002" y="365125"/>
            <a:ext cx="1160750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FFFF66"/>
                </a:solidFill>
                <a:latin typeface="+mj-lt"/>
                <a:ea typeface="+mj-ea"/>
                <a:cs typeface="+mj-cs"/>
              </a:defRPr>
            </a:lvl1pPr>
          </a:lstStyle>
          <a:p>
            <a:r>
              <a:rPr lang="en-US" dirty="0">
                <a:solidFill>
                  <a:srgbClr val="E7D763"/>
                </a:solidFill>
                <a:latin typeface="Georgia" charset="0"/>
                <a:ea typeface="Georgia" charset="0"/>
                <a:cs typeface="Georgia" charset="0"/>
              </a:rPr>
              <a:t>HOW DOES ONE GO ABOUT STARTING A NEW CHURCH?</a:t>
            </a:r>
            <a:endParaRPr lang="en-US" dirty="0">
              <a:solidFill>
                <a:srgbClr val="E7D763"/>
              </a:solidFill>
            </a:endParaRPr>
          </a:p>
        </p:txBody>
      </p:sp>
    </p:spTree>
    <p:extLst>
      <p:ext uri="{BB962C8B-B14F-4D97-AF65-F5344CB8AC3E}">
        <p14:creationId xmlns:p14="http://schemas.microsoft.com/office/powerpoint/2010/main" val="506326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br>
              <a:rPr lang="en-US" dirty="0"/>
            </a:br>
            <a:endParaRPr lang="en-US" dirty="0"/>
          </a:p>
        </p:txBody>
      </p:sp>
    </p:spTree>
    <p:extLst>
      <p:ext uri="{BB962C8B-B14F-4D97-AF65-F5344CB8AC3E}">
        <p14:creationId xmlns:p14="http://schemas.microsoft.com/office/powerpoint/2010/main" val="374748803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rmAutofit/>
          </a:bodyPr>
          <a:lstStyle/>
          <a:p>
            <a:r>
              <a:rPr lang="en-US" dirty="0">
                <a:solidFill>
                  <a:srgbClr val="E7D763"/>
                </a:solidFill>
                <a:latin typeface="Georgia" charset="0"/>
                <a:ea typeface="Georgia" charset="0"/>
                <a:cs typeface="Georgia" charset="0"/>
              </a:rPr>
              <a:t>COURSE OUTLINE</a:t>
            </a:r>
          </a:p>
        </p:txBody>
      </p:sp>
      <p:sp>
        <p:nvSpPr>
          <p:cNvPr id="3" name="Content Placeholder 2"/>
          <p:cNvSpPr>
            <a:spLocks noGrp="1"/>
          </p:cNvSpPr>
          <p:nvPr>
            <p:ph idx="1"/>
          </p:nvPr>
        </p:nvSpPr>
        <p:spPr>
          <a:xfrm>
            <a:off x="838200" y="1825625"/>
            <a:ext cx="11353800" cy="4224746"/>
          </a:xfrm>
        </p:spPr>
        <p:txBody>
          <a:bodyPr wrap="square">
            <a:spAutoFit/>
          </a:bodyPr>
          <a:lstStyle/>
          <a:p>
            <a:pPr marL="0" indent="0">
              <a:lnSpc>
                <a:spcPct val="150000"/>
              </a:lnSpc>
              <a:buNone/>
            </a:pPr>
            <a:r>
              <a:rPr lang="en-US" cap="all" dirty="0">
                <a:solidFill>
                  <a:schemeClr val="bg1"/>
                </a:solidFill>
                <a:latin typeface="Georgia" charset="0"/>
                <a:ea typeface="Georgia" charset="0"/>
                <a:cs typeface="Georgia" charset="0"/>
              </a:rPr>
              <a:t>Session One</a:t>
            </a:r>
            <a:r>
              <a:rPr lang="en-US" dirty="0">
                <a:solidFill>
                  <a:schemeClr val="bg1"/>
                </a:solidFill>
                <a:latin typeface="Georgia" charset="0"/>
                <a:ea typeface="Georgia" charset="0"/>
                <a:cs typeface="Georgia" charset="0"/>
              </a:rPr>
              <a:t>: A Biblical Rationale for Church Planting</a:t>
            </a:r>
          </a:p>
          <a:p>
            <a:pPr marL="0" indent="0">
              <a:lnSpc>
                <a:spcPct val="150000"/>
              </a:lnSpc>
              <a:buNone/>
            </a:pPr>
            <a:r>
              <a:rPr lang="en-US" cap="all" dirty="0">
                <a:solidFill>
                  <a:schemeClr val="bg1"/>
                </a:solidFill>
                <a:latin typeface="Georgia" charset="0"/>
                <a:ea typeface="Georgia" charset="0"/>
                <a:cs typeface="Georgia" charset="0"/>
              </a:rPr>
              <a:t>Session Two</a:t>
            </a:r>
            <a:r>
              <a:rPr lang="en-US" dirty="0">
                <a:solidFill>
                  <a:schemeClr val="bg1"/>
                </a:solidFill>
                <a:latin typeface="Georgia" charset="0"/>
                <a:ea typeface="Georgia" charset="0"/>
                <a:cs typeface="Georgia" charset="0"/>
              </a:rPr>
              <a:t>: The Need for New Churches</a:t>
            </a:r>
          </a:p>
          <a:p>
            <a:pPr marL="0" indent="0">
              <a:lnSpc>
                <a:spcPct val="150000"/>
              </a:lnSpc>
              <a:buNone/>
            </a:pPr>
            <a:r>
              <a:rPr lang="en-US" cap="all" dirty="0">
                <a:solidFill>
                  <a:schemeClr val="bg1"/>
                </a:solidFill>
                <a:latin typeface="Georgia" charset="0"/>
                <a:ea typeface="Georgia" charset="0"/>
                <a:cs typeface="Georgia" charset="0"/>
              </a:rPr>
              <a:t>Session Three</a:t>
            </a:r>
            <a:r>
              <a:rPr lang="en-US" dirty="0">
                <a:solidFill>
                  <a:schemeClr val="bg1"/>
                </a:solidFill>
                <a:latin typeface="Georgia" charset="0"/>
                <a:ea typeface="Georgia" charset="0"/>
                <a:cs typeface="Georgia" charset="0"/>
              </a:rPr>
              <a:t>: How New Churches Begin</a:t>
            </a:r>
          </a:p>
          <a:p>
            <a:pPr marL="0" indent="0">
              <a:lnSpc>
                <a:spcPct val="150000"/>
              </a:lnSpc>
              <a:buNone/>
            </a:pPr>
            <a:r>
              <a:rPr lang="en-US" b="1" cap="all" dirty="0">
                <a:solidFill>
                  <a:schemeClr val="bg1"/>
                </a:solidFill>
                <a:latin typeface="Georgia" charset="0"/>
                <a:ea typeface="Georgia" charset="0"/>
                <a:cs typeface="Georgia" charset="0"/>
              </a:rPr>
              <a:t>Session Four</a:t>
            </a:r>
            <a:r>
              <a:rPr lang="en-US" b="1" dirty="0">
                <a:solidFill>
                  <a:schemeClr val="bg1"/>
                </a:solidFill>
                <a:latin typeface="Georgia" charset="0"/>
                <a:ea typeface="Georgia" charset="0"/>
                <a:cs typeface="Georgia" charset="0"/>
              </a:rPr>
              <a:t>: How Ordinary Christians Can Begin New Churches</a:t>
            </a:r>
          </a:p>
          <a:p>
            <a:endParaRPr lang="en-US" b="1" dirty="0">
              <a:latin typeface="Georgia" charset="0"/>
              <a:ea typeface="Georgia" charset="0"/>
              <a:cs typeface="Georgia" charset="0"/>
            </a:endParaRPr>
          </a:p>
        </p:txBody>
      </p:sp>
    </p:spTree>
    <p:extLst>
      <p:ext uri="{BB962C8B-B14F-4D97-AF65-F5344CB8AC3E}">
        <p14:creationId xmlns:p14="http://schemas.microsoft.com/office/powerpoint/2010/main" val="178260470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2579" y="365125"/>
            <a:ext cx="11553713" cy="1325563"/>
          </a:xfrm>
        </p:spPr>
        <p:txBody>
          <a:bodyPr>
            <a:normAutofit/>
          </a:bodyPr>
          <a:lstStyle/>
          <a:p>
            <a:r>
              <a:rPr lang="en-US" sz="4000" dirty="0">
                <a:solidFill>
                  <a:srgbClr val="E7D763"/>
                </a:solidFill>
                <a:latin typeface="Georgia" charset="0"/>
                <a:ea typeface="Georgia" charset="0"/>
                <a:cs typeface="Georgia" charset="0"/>
              </a:rPr>
              <a:t>HOW ORDINARY CHRISTIANS CAN BEGIN NEW CHURCHES</a:t>
            </a:r>
            <a:endParaRPr lang="en-US" sz="4000" dirty="0">
              <a:solidFill>
                <a:srgbClr val="E7D763"/>
              </a:solidFill>
            </a:endParaRPr>
          </a:p>
        </p:txBody>
      </p:sp>
      <p:sp>
        <p:nvSpPr>
          <p:cNvPr id="3" name="Content Placeholder 2"/>
          <p:cNvSpPr>
            <a:spLocks noGrp="1"/>
          </p:cNvSpPr>
          <p:nvPr>
            <p:ph idx="1"/>
          </p:nvPr>
        </p:nvSpPr>
        <p:spPr/>
        <p:txBody>
          <a:bodyPr anchor="ctr">
            <a:normAutofit/>
          </a:bodyPr>
          <a:lstStyle/>
          <a:p>
            <a:pPr marL="0" indent="0" algn="ctr">
              <a:buNone/>
            </a:pPr>
            <a:r>
              <a:rPr lang="en-US" sz="3600" dirty="0">
                <a:latin typeface="Georgia" charset="0"/>
                <a:ea typeface="Georgia" charset="0"/>
                <a:cs typeface="Georgia" charset="0"/>
              </a:rPr>
              <a:t>What do you think is necessary to have in order to start a new church? </a:t>
            </a:r>
          </a:p>
          <a:p>
            <a:pPr marL="0" indent="0">
              <a:buNone/>
            </a:pPr>
            <a:endParaRPr lang="en-US" sz="3600" dirty="0">
              <a:latin typeface="Georgia" charset="0"/>
              <a:ea typeface="Georgia" charset="0"/>
              <a:cs typeface="Georgia" charset="0"/>
            </a:endParaRPr>
          </a:p>
        </p:txBody>
      </p:sp>
    </p:spTree>
    <p:extLst>
      <p:ext uri="{BB962C8B-B14F-4D97-AF65-F5344CB8AC3E}">
        <p14:creationId xmlns:p14="http://schemas.microsoft.com/office/powerpoint/2010/main" val="29756284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endParaRPr lang="en-US" sz="3600" b="1" dirty="0">
              <a:latin typeface="Georgia" charset="0"/>
              <a:ea typeface="Georgia" charset="0"/>
              <a:cs typeface="Georgia" charset="0"/>
            </a:endParaRPr>
          </a:p>
          <a:p>
            <a:pPr marL="0" indent="0">
              <a:buNone/>
            </a:pPr>
            <a:endParaRPr lang="en-US" sz="3600" b="1" dirty="0">
              <a:latin typeface="Georgia" charset="0"/>
              <a:ea typeface="Georgia" charset="0"/>
              <a:cs typeface="Georgia" charset="0"/>
            </a:endParaRPr>
          </a:p>
          <a:p>
            <a:pPr marL="0" indent="0">
              <a:buNone/>
            </a:pPr>
            <a:r>
              <a:rPr lang="en-US" sz="3600" b="1" dirty="0">
                <a:latin typeface="Georgia" charset="0"/>
                <a:ea typeface="Georgia" charset="0"/>
                <a:cs typeface="Georgia" charset="0"/>
              </a:rPr>
              <a:t>A </a:t>
            </a:r>
            <a:r>
              <a:rPr lang="en-US" sz="3600" b="1" u="sng" dirty="0">
                <a:solidFill>
                  <a:srgbClr val="E7D763"/>
                </a:solidFill>
                <a:latin typeface="Georgia" charset="0"/>
                <a:ea typeface="Georgia" charset="0"/>
                <a:cs typeface="Georgia" charset="0"/>
              </a:rPr>
              <a:t>ready</a:t>
            </a:r>
            <a:r>
              <a:rPr lang="en-US" sz="3600" b="1" dirty="0">
                <a:solidFill>
                  <a:srgbClr val="E7D763"/>
                </a:solidFill>
                <a:latin typeface="Georgia" charset="0"/>
                <a:ea typeface="Georgia" charset="0"/>
                <a:cs typeface="Georgia" charset="0"/>
              </a:rPr>
              <a:t> </a:t>
            </a:r>
            <a:r>
              <a:rPr lang="en-US" sz="3600" b="1" u="sng" dirty="0">
                <a:solidFill>
                  <a:srgbClr val="E7D763"/>
                </a:solidFill>
                <a:latin typeface="Georgia" charset="0"/>
                <a:ea typeface="Georgia" charset="0"/>
                <a:cs typeface="Georgia" charset="0"/>
              </a:rPr>
              <a:t>leader</a:t>
            </a:r>
            <a:r>
              <a:rPr lang="en-US" sz="3600" b="1" dirty="0">
                <a:solidFill>
                  <a:srgbClr val="E7D763"/>
                </a:solidFill>
                <a:latin typeface="Georgia" charset="0"/>
                <a:ea typeface="Georgia" charset="0"/>
                <a:cs typeface="Georgia" charset="0"/>
              </a:rPr>
              <a:t> </a:t>
            </a:r>
            <a:r>
              <a:rPr lang="en-US" sz="3600" b="1" dirty="0">
                <a:latin typeface="Georgia" charset="0"/>
                <a:ea typeface="Georgia" charset="0"/>
                <a:cs typeface="Georgia" charset="0"/>
              </a:rPr>
              <a:t>is the only necessary ingredient in church planting.  </a:t>
            </a:r>
          </a:p>
        </p:txBody>
      </p:sp>
      <p:sp>
        <p:nvSpPr>
          <p:cNvPr id="5" name="Title 1"/>
          <p:cNvSpPr>
            <a:spLocks noGrp="1"/>
          </p:cNvSpPr>
          <p:nvPr>
            <p:ph type="title"/>
          </p:nvPr>
        </p:nvSpPr>
        <p:spPr>
          <a:xfrm>
            <a:off x="462579" y="365125"/>
            <a:ext cx="11553713" cy="1325563"/>
          </a:xfrm>
        </p:spPr>
        <p:txBody>
          <a:bodyPr>
            <a:normAutofit/>
          </a:bodyPr>
          <a:lstStyle/>
          <a:p>
            <a:r>
              <a:rPr lang="en-US" sz="4000" dirty="0">
                <a:solidFill>
                  <a:srgbClr val="E7D763"/>
                </a:solidFill>
                <a:latin typeface="Georgia" charset="0"/>
                <a:ea typeface="Georgia" charset="0"/>
                <a:cs typeface="Georgia" charset="0"/>
              </a:rPr>
              <a:t>HOW ORDINARY CHRISTIANS CAN BEGIN NEW CHURCHES</a:t>
            </a:r>
            <a:endParaRPr lang="en-US" sz="4000" dirty="0">
              <a:solidFill>
                <a:srgbClr val="E7D763"/>
              </a:solidFill>
            </a:endParaRPr>
          </a:p>
        </p:txBody>
      </p:sp>
    </p:spTree>
    <p:extLst>
      <p:ext uri="{BB962C8B-B14F-4D97-AF65-F5344CB8AC3E}">
        <p14:creationId xmlns:p14="http://schemas.microsoft.com/office/powerpoint/2010/main" val="217503409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chor="ctr">
            <a:normAutofit/>
          </a:bodyPr>
          <a:lstStyle/>
          <a:p>
            <a:pPr marL="0" indent="0" algn="ctr">
              <a:buNone/>
            </a:pPr>
            <a:r>
              <a:rPr lang="en-US" sz="3600" b="1" i="1" dirty="0">
                <a:latin typeface="Georgia" charset="0"/>
                <a:ea typeface="Georgia" charset="0"/>
                <a:cs typeface="Georgia" charset="0"/>
              </a:rPr>
              <a:t>Q:</a:t>
            </a:r>
            <a:r>
              <a:rPr lang="en-US" sz="3600" i="1" dirty="0">
                <a:latin typeface="Georgia" charset="0"/>
                <a:ea typeface="Georgia" charset="0"/>
                <a:cs typeface="Georgia" charset="0"/>
              </a:rPr>
              <a:t> Where do ready leaders come from? </a:t>
            </a:r>
            <a:endParaRPr lang="en-US" sz="3600" b="1" i="1" dirty="0">
              <a:latin typeface="Georgia" charset="0"/>
              <a:ea typeface="Georgia" charset="0"/>
              <a:cs typeface="Georgia" charset="0"/>
            </a:endParaRPr>
          </a:p>
          <a:p>
            <a:pPr marL="0" indent="0" algn="ctr">
              <a:buNone/>
            </a:pPr>
            <a:r>
              <a:rPr lang="en-US" sz="3600" b="1" i="1" dirty="0">
                <a:latin typeface="Georgia" charset="0"/>
                <a:ea typeface="Georgia" charset="0"/>
                <a:cs typeface="Georgia" charset="0"/>
              </a:rPr>
              <a:t>A:</a:t>
            </a:r>
            <a:r>
              <a:rPr lang="en-US" sz="3600" i="1" dirty="0">
                <a:latin typeface="Georgia" charset="0"/>
                <a:ea typeface="Georgia" charset="0"/>
                <a:cs typeface="Georgia" charset="0"/>
              </a:rPr>
              <a:t> They are made, not born. </a:t>
            </a:r>
          </a:p>
          <a:p>
            <a:pPr marL="0" indent="0" algn="ctr">
              <a:buNone/>
            </a:pPr>
            <a:endParaRPr lang="en-US" sz="3600" i="1" dirty="0">
              <a:latin typeface="Georgia" charset="0"/>
              <a:ea typeface="Georgia" charset="0"/>
              <a:cs typeface="Georgia" charset="0"/>
            </a:endParaRPr>
          </a:p>
        </p:txBody>
      </p:sp>
      <p:sp>
        <p:nvSpPr>
          <p:cNvPr id="5" name="Title 1"/>
          <p:cNvSpPr>
            <a:spLocks noGrp="1"/>
          </p:cNvSpPr>
          <p:nvPr>
            <p:ph type="title"/>
          </p:nvPr>
        </p:nvSpPr>
        <p:spPr>
          <a:xfrm>
            <a:off x="462579" y="365125"/>
            <a:ext cx="11553713" cy="1325563"/>
          </a:xfrm>
        </p:spPr>
        <p:txBody>
          <a:bodyPr>
            <a:normAutofit/>
          </a:bodyPr>
          <a:lstStyle/>
          <a:p>
            <a:r>
              <a:rPr lang="en-US" sz="4000" dirty="0">
                <a:solidFill>
                  <a:srgbClr val="E7D763"/>
                </a:solidFill>
                <a:latin typeface="Georgia" charset="0"/>
                <a:ea typeface="Georgia" charset="0"/>
                <a:cs typeface="Georgia" charset="0"/>
              </a:rPr>
              <a:t>HOW ORDINARY CHRISTIANS CAN BEGIN NEW CHURCHES</a:t>
            </a:r>
            <a:endParaRPr lang="en-US" sz="4000" dirty="0">
              <a:solidFill>
                <a:srgbClr val="E7D763"/>
              </a:solidFill>
            </a:endParaRPr>
          </a:p>
        </p:txBody>
      </p:sp>
    </p:spTree>
    <p:extLst>
      <p:ext uri="{BB962C8B-B14F-4D97-AF65-F5344CB8AC3E}">
        <p14:creationId xmlns:p14="http://schemas.microsoft.com/office/powerpoint/2010/main" val="3951715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3600" b="1" u="sng" dirty="0">
                <a:solidFill>
                  <a:srgbClr val="E7D763"/>
                </a:solidFill>
                <a:latin typeface="Georgia" charset="0"/>
                <a:ea typeface="Georgia" charset="0"/>
                <a:cs typeface="Georgia" charset="0"/>
              </a:rPr>
              <a:t>FAT</a:t>
            </a:r>
            <a:r>
              <a:rPr lang="en-US" sz="3600" b="1" dirty="0">
                <a:solidFill>
                  <a:srgbClr val="E7D763"/>
                </a:solidFill>
                <a:latin typeface="Georgia" charset="0"/>
                <a:ea typeface="Georgia" charset="0"/>
                <a:cs typeface="Georgia" charset="0"/>
              </a:rPr>
              <a:t> </a:t>
            </a:r>
            <a:r>
              <a:rPr lang="en-US" sz="3600" b="1" u="sng" dirty="0">
                <a:solidFill>
                  <a:srgbClr val="E7D763"/>
                </a:solidFill>
                <a:latin typeface="Georgia" charset="0"/>
                <a:ea typeface="Georgia" charset="0"/>
                <a:cs typeface="Georgia" charset="0"/>
              </a:rPr>
              <a:t>people</a:t>
            </a:r>
            <a:r>
              <a:rPr lang="en-US" sz="3600" dirty="0">
                <a:solidFill>
                  <a:srgbClr val="E7D763"/>
                </a:solidFill>
                <a:latin typeface="Georgia" charset="0"/>
                <a:ea typeface="Georgia" charset="0"/>
                <a:cs typeface="Georgia" charset="0"/>
              </a:rPr>
              <a:t> </a:t>
            </a:r>
            <a:r>
              <a:rPr lang="en-US" sz="3600" b="1" dirty="0">
                <a:latin typeface="Georgia" charset="0"/>
                <a:ea typeface="Georgia" charset="0"/>
                <a:cs typeface="Georgia" charset="0"/>
              </a:rPr>
              <a:t>make great church planters. </a:t>
            </a:r>
          </a:p>
        </p:txBody>
      </p:sp>
      <p:sp>
        <p:nvSpPr>
          <p:cNvPr id="5" name="Title 1"/>
          <p:cNvSpPr>
            <a:spLocks noGrp="1"/>
          </p:cNvSpPr>
          <p:nvPr>
            <p:ph type="title"/>
          </p:nvPr>
        </p:nvSpPr>
        <p:spPr>
          <a:xfrm>
            <a:off x="462579" y="365125"/>
            <a:ext cx="11553713" cy="1325563"/>
          </a:xfrm>
        </p:spPr>
        <p:txBody>
          <a:bodyPr>
            <a:normAutofit/>
          </a:bodyPr>
          <a:lstStyle/>
          <a:p>
            <a:r>
              <a:rPr lang="en-US" sz="4000" dirty="0">
                <a:solidFill>
                  <a:srgbClr val="E7D763"/>
                </a:solidFill>
                <a:latin typeface="Georgia" charset="0"/>
                <a:ea typeface="Georgia" charset="0"/>
                <a:cs typeface="Georgia" charset="0"/>
              </a:rPr>
              <a:t>HOW ORDINARY CHRISTIANS CAN BEGIN NEW CHURCHES</a:t>
            </a:r>
            <a:endParaRPr lang="en-US" sz="4000" dirty="0">
              <a:solidFill>
                <a:srgbClr val="E7D763"/>
              </a:solidFill>
            </a:endParaRPr>
          </a:p>
        </p:txBody>
      </p:sp>
    </p:spTree>
    <p:extLst>
      <p:ext uri="{BB962C8B-B14F-4D97-AF65-F5344CB8AC3E}">
        <p14:creationId xmlns:p14="http://schemas.microsoft.com/office/powerpoint/2010/main" val="193890647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3600" b="1" u="sng" dirty="0">
                <a:solidFill>
                  <a:srgbClr val="E7D763"/>
                </a:solidFill>
                <a:latin typeface="Georgia" charset="0"/>
                <a:ea typeface="Georgia" charset="0"/>
                <a:cs typeface="Georgia" charset="0"/>
              </a:rPr>
              <a:t>FAT</a:t>
            </a:r>
            <a:r>
              <a:rPr lang="en-US" sz="3600" b="1" dirty="0">
                <a:solidFill>
                  <a:srgbClr val="E7D763"/>
                </a:solidFill>
                <a:latin typeface="Georgia" charset="0"/>
                <a:ea typeface="Georgia" charset="0"/>
                <a:cs typeface="Georgia" charset="0"/>
              </a:rPr>
              <a:t> </a:t>
            </a:r>
            <a:r>
              <a:rPr lang="en-US" sz="3600" b="1" u="sng" dirty="0">
                <a:solidFill>
                  <a:srgbClr val="E7D763"/>
                </a:solidFill>
                <a:latin typeface="Georgia" charset="0"/>
                <a:ea typeface="Georgia" charset="0"/>
                <a:cs typeface="Georgia" charset="0"/>
              </a:rPr>
              <a:t>people</a:t>
            </a:r>
            <a:r>
              <a:rPr lang="en-US" sz="3600" dirty="0">
                <a:solidFill>
                  <a:srgbClr val="E7D763"/>
                </a:solidFill>
                <a:latin typeface="Georgia" charset="0"/>
                <a:ea typeface="Georgia" charset="0"/>
                <a:cs typeface="Georgia" charset="0"/>
              </a:rPr>
              <a:t> </a:t>
            </a:r>
            <a:r>
              <a:rPr lang="en-US" sz="3600" b="1" dirty="0">
                <a:latin typeface="Georgia" charset="0"/>
                <a:ea typeface="Georgia" charset="0"/>
                <a:cs typeface="Georgia" charset="0"/>
              </a:rPr>
              <a:t>make great church planters. </a:t>
            </a:r>
          </a:p>
          <a:p>
            <a:pPr lvl="1">
              <a:spcBef>
                <a:spcPts val="3000"/>
              </a:spcBef>
              <a:buClr>
                <a:schemeClr val="bg1"/>
              </a:buClr>
            </a:pPr>
            <a:r>
              <a:rPr lang="en-US" sz="3600" b="1" u="sng" dirty="0">
                <a:solidFill>
                  <a:srgbClr val="E7D763"/>
                </a:solidFill>
                <a:latin typeface="Georgia" charset="0"/>
                <a:ea typeface="Georgia" charset="0"/>
                <a:cs typeface="Georgia" charset="0"/>
              </a:rPr>
              <a:t>Faithful</a:t>
            </a:r>
          </a:p>
          <a:p>
            <a:pPr lvl="1">
              <a:spcBef>
                <a:spcPts val="3000"/>
              </a:spcBef>
              <a:buClr>
                <a:schemeClr val="bg1"/>
              </a:buClr>
            </a:pPr>
            <a:r>
              <a:rPr lang="en-US" sz="3600" b="1" u="sng" dirty="0">
                <a:solidFill>
                  <a:srgbClr val="E7D763"/>
                </a:solidFill>
                <a:latin typeface="Georgia" charset="0"/>
                <a:ea typeface="Georgia" charset="0"/>
                <a:cs typeface="Georgia" charset="0"/>
              </a:rPr>
              <a:t>Available</a:t>
            </a:r>
          </a:p>
          <a:p>
            <a:pPr lvl="1">
              <a:spcBef>
                <a:spcPts val="3000"/>
              </a:spcBef>
              <a:buClr>
                <a:schemeClr val="bg1"/>
              </a:buClr>
            </a:pPr>
            <a:r>
              <a:rPr lang="en-US" sz="3600" b="1" u="sng" dirty="0">
                <a:solidFill>
                  <a:srgbClr val="E7D763"/>
                </a:solidFill>
                <a:latin typeface="Georgia" charset="0"/>
                <a:ea typeface="Georgia" charset="0"/>
                <a:cs typeface="Georgia" charset="0"/>
              </a:rPr>
              <a:t>Teachable</a:t>
            </a:r>
            <a:endParaRPr lang="en-US" sz="3600" u="sng" dirty="0">
              <a:solidFill>
                <a:srgbClr val="E7D763"/>
              </a:solidFill>
              <a:latin typeface="Georgia" charset="0"/>
              <a:ea typeface="Georgia" charset="0"/>
              <a:cs typeface="Georgia" charset="0"/>
            </a:endParaRPr>
          </a:p>
        </p:txBody>
      </p:sp>
      <p:sp>
        <p:nvSpPr>
          <p:cNvPr id="5" name="Title 1"/>
          <p:cNvSpPr>
            <a:spLocks noGrp="1"/>
          </p:cNvSpPr>
          <p:nvPr>
            <p:ph type="title"/>
          </p:nvPr>
        </p:nvSpPr>
        <p:spPr>
          <a:xfrm>
            <a:off x="462579" y="365125"/>
            <a:ext cx="11553713" cy="1325563"/>
          </a:xfrm>
        </p:spPr>
        <p:txBody>
          <a:bodyPr>
            <a:normAutofit/>
          </a:bodyPr>
          <a:lstStyle/>
          <a:p>
            <a:r>
              <a:rPr lang="en-US" sz="4000" dirty="0">
                <a:solidFill>
                  <a:srgbClr val="E7D763"/>
                </a:solidFill>
                <a:latin typeface="Georgia" charset="0"/>
                <a:ea typeface="Georgia" charset="0"/>
                <a:cs typeface="Georgia" charset="0"/>
              </a:rPr>
              <a:t>HOW ORDINARY CHRISTIANS CAN BEGIN NEW CHURCHES</a:t>
            </a:r>
            <a:endParaRPr lang="en-US" sz="4000" dirty="0">
              <a:solidFill>
                <a:srgbClr val="E7D763"/>
              </a:solidFill>
            </a:endParaRPr>
          </a:p>
        </p:txBody>
      </p:sp>
    </p:spTree>
    <p:extLst>
      <p:ext uri="{BB962C8B-B14F-4D97-AF65-F5344CB8AC3E}">
        <p14:creationId xmlns:p14="http://schemas.microsoft.com/office/powerpoint/2010/main" val="1308775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None/>
            </a:pPr>
            <a:r>
              <a:rPr lang="en-US" sz="3600" b="1" dirty="0">
                <a:latin typeface="Georgia" charset="0"/>
                <a:ea typeface="Georgia" charset="0"/>
                <a:cs typeface="Georgia" charset="0"/>
              </a:rPr>
              <a:t>They are willing to be </a:t>
            </a:r>
            <a:r>
              <a:rPr lang="en-US" sz="3600" b="1" u="sng" dirty="0">
                <a:solidFill>
                  <a:srgbClr val="E7D763"/>
                </a:solidFill>
                <a:latin typeface="Georgia" charset="0"/>
                <a:ea typeface="Georgia" charset="0"/>
                <a:cs typeface="Georgia" charset="0"/>
              </a:rPr>
              <a:t>“</a:t>
            </a:r>
            <a:r>
              <a:rPr lang="en-US" sz="3600" b="1" u="sng" dirty="0" err="1">
                <a:solidFill>
                  <a:srgbClr val="E7D763"/>
                </a:solidFill>
                <a:latin typeface="Georgia" charset="0"/>
                <a:ea typeface="Georgia" charset="0"/>
                <a:cs typeface="Georgia" charset="0"/>
              </a:rPr>
              <a:t>MAWL’d</a:t>
            </a:r>
            <a:r>
              <a:rPr lang="en-US" sz="3600" b="1" u="sng" dirty="0">
                <a:solidFill>
                  <a:srgbClr val="E7D763"/>
                </a:solidFill>
                <a:latin typeface="Georgia" charset="0"/>
                <a:ea typeface="Georgia" charset="0"/>
                <a:cs typeface="Georgia" charset="0"/>
              </a:rPr>
              <a:t>”</a:t>
            </a:r>
          </a:p>
        </p:txBody>
      </p:sp>
      <p:sp>
        <p:nvSpPr>
          <p:cNvPr id="5" name="Title 1"/>
          <p:cNvSpPr>
            <a:spLocks noGrp="1"/>
          </p:cNvSpPr>
          <p:nvPr>
            <p:ph type="title"/>
          </p:nvPr>
        </p:nvSpPr>
        <p:spPr>
          <a:xfrm>
            <a:off x="462579" y="365125"/>
            <a:ext cx="11553713" cy="1325563"/>
          </a:xfrm>
        </p:spPr>
        <p:txBody>
          <a:bodyPr>
            <a:normAutofit/>
          </a:bodyPr>
          <a:lstStyle/>
          <a:p>
            <a:r>
              <a:rPr lang="en-US" sz="4000" dirty="0">
                <a:solidFill>
                  <a:srgbClr val="E7D763"/>
                </a:solidFill>
                <a:latin typeface="Georgia" charset="0"/>
                <a:ea typeface="Georgia" charset="0"/>
                <a:cs typeface="Georgia" charset="0"/>
              </a:rPr>
              <a:t>HOW ORDINARY CHRISTIANS CAN BEGIN NEW CHURCHES</a:t>
            </a:r>
            <a:endParaRPr lang="en-US" sz="4000" dirty="0">
              <a:solidFill>
                <a:srgbClr val="E7D763"/>
              </a:solidFill>
            </a:endParaRPr>
          </a:p>
        </p:txBody>
      </p:sp>
    </p:spTree>
    <p:extLst>
      <p:ext uri="{BB962C8B-B14F-4D97-AF65-F5344CB8AC3E}">
        <p14:creationId xmlns:p14="http://schemas.microsoft.com/office/powerpoint/2010/main" val="8420171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None/>
            </a:pPr>
            <a:r>
              <a:rPr lang="en-US" sz="3600" b="1" dirty="0">
                <a:latin typeface="Georgia" charset="0"/>
                <a:ea typeface="Georgia" charset="0"/>
                <a:cs typeface="Georgia" charset="0"/>
              </a:rPr>
              <a:t>They are willing to be </a:t>
            </a:r>
            <a:r>
              <a:rPr lang="en-US" sz="3600" b="1" u="sng" dirty="0">
                <a:solidFill>
                  <a:srgbClr val="E7D763"/>
                </a:solidFill>
                <a:latin typeface="Georgia" charset="0"/>
                <a:ea typeface="Georgia" charset="0"/>
                <a:cs typeface="Georgia" charset="0"/>
              </a:rPr>
              <a:t>“</a:t>
            </a:r>
            <a:r>
              <a:rPr lang="en-US" sz="3600" b="1" u="sng" dirty="0" err="1">
                <a:solidFill>
                  <a:srgbClr val="E7D763"/>
                </a:solidFill>
                <a:latin typeface="Georgia" charset="0"/>
                <a:ea typeface="Georgia" charset="0"/>
                <a:cs typeface="Georgia" charset="0"/>
              </a:rPr>
              <a:t>MAWL’d</a:t>
            </a:r>
            <a:r>
              <a:rPr lang="en-US" sz="3600" b="1" u="sng" dirty="0">
                <a:solidFill>
                  <a:srgbClr val="E7D763"/>
                </a:solidFill>
                <a:latin typeface="Georgia" charset="0"/>
                <a:ea typeface="Georgia" charset="0"/>
                <a:cs typeface="Georgia" charset="0"/>
              </a:rPr>
              <a:t>”</a:t>
            </a:r>
          </a:p>
          <a:p>
            <a:pPr lvl="1">
              <a:spcBef>
                <a:spcPts val="3000"/>
              </a:spcBef>
              <a:buClr>
                <a:schemeClr val="bg1"/>
              </a:buClr>
            </a:pPr>
            <a:r>
              <a:rPr lang="en-US" sz="3600" b="1" u="sng" dirty="0">
                <a:solidFill>
                  <a:srgbClr val="E7D763"/>
                </a:solidFill>
                <a:latin typeface="Georgia" charset="0"/>
                <a:ea typeface="Georgia" charset="0"/>
                <a:cs typeface="Georgia" charset="0"/>
              </a:rPr>
              <a:t>Model</a:t>
            </a:r>
          </a:p>
        </p:txBody>
      </p:sp>
      <p:sp>
        <p:nvSpPr>
          <p:cNvPr id="5" name="Title 1"/>
          <p:cNvSpPr>
            <a:spLocks noGrp="1"/>
          </p:cNvSpPr>
          <p:nvPr>
            <p:ph type="title"/>
          </p:nvPr>
        </p:nvSpPr>
        <p:spPr>
          <a:xfrm>
            <a:off x="462579" y="365125"/>
            <a:ext cx="11553713" cy="1325563"/>
          </a:xfrm>
        </p:spPr>
        <p:txBody>
          <a:bodyPr>
            <a:normAutofit/>
          </a:bodyPr>
          <a:lstStyle/>
          <a:p>
            <a:r>
              <a:rPr lang="en-US" sz="4000" dirty="0">
                <a:solidFill>
                  <a:srgbClr val="E7D763"/>
                </a:solidFill>
                <a:latin typeface="Georgia" charset="0"/>
                <a:ea typeface="Georgia" charset="0"/>
                <a:cs typeface="Georgia" charset="0"/>
              </a:rPr>
              <a:t>HOW ORDINARY CHRISTIANS CAN BEGIN NEW CHURCHES</a:t>
            </a:r>
            <a:endParaRPr lang="en-US" sz="4000" dirty="0">
              <a:solidFill>
                <a:srgbClr val="E7D763"/>
              </a:solidFill>
            </a:endParaRPr>
          </a:p>
        </p:txBody>
      </p:sp>
    </p:spTree>
    <p:extLst>
      <p:ext uri="{BB962C8B-B14F-4D97-AF65-F5344CB8AC3E}">
        <p14:creationId xmlns:p14="http://schemas.microsoft.com/office/powerpoint/2010/main" val="233275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rmAutofit/>
          </a:bodyPr>
          <a:lstStyle/>
          <a:p>
            <a:r>
              <a:rPr lang="en-US" dirty="0">
                <a:solidFill>
                  <a:srgbClr val="E7D763"/>
                </a:solidFill>
                <a:latin typeface="Georgia" charset="0"/>
                <a:ea typeface="Georgia" charset="0"/>
                <a:cs typeface="Georgia" charset="0"/>
              </a:rPr>
              <a:t>SO WHY SHOULD WE LOVE </a:t>
            </a:r>
            <a:br>
              <a:rPr lang="en-US" dirty="0">
                <a:solidFill>
                  <a:srgbClr val="E7D763"/>
                </a:solidFill>
                <a:latin typeface="Georgia" charset="0"/>
                <a:ea typeface="Georgia" charset="0"/>
                <a:cs typeface="Georgia" charset="0"/>
              </a:rPr>
            </a:br>
            <a:r>
              <a:rPr lang="en-US" dirty="0">
                <a:solidFill>
                  <a:srgbClr val="E7D763"/>
                </a:solidFill>
                <a:latin typeface="Georgia" charset="0"/>
                <a:ea typeface="Georgia" charset="0"/>
                <a:cs typeface="Georgia" charset="0"/>
              </a:rPr>
              <a:t>THE CHURCH?</a:t>
            </a:r>
          </a:p>
        </p:txBody>
      </p:sp>
      <p:sp>
        <p:nvSpPr>
          <p:cNvPr id="3" name="Content Placeholder 2"/>
          <p:cNvSpPr>
            <a:spLocks noGrp="1"/>
          </p:cNvSpPr>
          <p:nvPr>
            <p:ph idx="1"/>
          </p:nvPr>
        </p:nvSpPr>
        <p:spPr/>
        <p:txBody>
          <a:bodyPr>
            <a:normAutofit/>
          </a:bodyPr>
          <a:lstStyle/>
          <a:p>
            <a:pPr lvl="0"/>
            <a:r>
              <a:rPr lang="en-US" sz="3200" b="1" dirty="0">
                <a:latin typeface="Georgia" charset="0"/>
                <a:ea typeface="Georgia" charset="0"/>
                <a:cs typeface="Georgia" charset="0"/>
              </a:rPr>
              <a:t>Because Christ </a:t>
            </a:r>
            <a:r>
              <a:rPr lang="en-US" sz="3200" b="1" u="sng" dirty="0">
                <a:solidFill>
                  <a:srgbClr val="E7D763"/>
                </a:solidFill>
                <a:latin typeface="Georgia" charset="0"/>
                <a:ea typeface="Georgia" charset="0"/>
                <a:cs typeface="Georgia" charset="0"/>
              </a:rPr>
              <a:t>loves</a:t>
            </a:r>
            <a:r>
              <a:rPr lang="en-US" sz="3200" b="1" dirty="0">
                <a:latin typeface="Georgia" charset="0"/>
                <a:ea typeface="Georgia" charset="0"/>
                <a:cs typeface="Georgia" charset="0"/>
              </a:rPr>
              <a:t> the church</a:t>
            </a:r>
          </a:p>
          <a:p>
            <a:pPr lvl="1">
              <a:buFont typeface="Calibri" panose="020F0502020204030204" pitchFamily="34" charset="0"/>
              <a:buChar char="‒"/>
            </a:pPr>
            <a:r>
              <a:rPr lang="en-US" sz="2800" i="1" dirty="0">
                <a:latin typeface="Georgia" charset="0"/>
                <a:ea typeface="Georgia" charset="0"/>
                <a:cs typeface="Georgia" charset="0"/>
              </a:rPr>
              <a:t> Christ loved the church and gave himself up for her.  Ephesians 5:25 </a:t>
            </a:r>
          </a:p>
        </p:txBody>
      </p:sp>
    </p:spTree>
    <p:extLst>
      <p:ext uri="{BB962C8B-B14F-4D97-AF65-F5344CB8AC3E}">
        <p14:creationId xmlns:p14="http://schemas.microsoft.com/office/powerpoint/2010/main" val="137183379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None/>
            </a:pPr>
            <a:r>
              <a:rPr lang="en-US" sz="3600" b="1" dirty="0">
                <a:latin typeface="Georgia" charset="0"/>
                <a:ea typeface="Georgia" charset="0"/>
                <a:cs typeface="Georgia" charset="0"/>
              </a:rPr>
              <a:t>They are willing to be </a:t>
            </a:r>
            <a:r>
              <a:rPr lang="en-US" sz="3600" b="1" u="sng" dirty="0">
                <a:solidFill>
                  <a:srgbClr val="E7D763"/>
                </a:solidFill>
                <a:latin typeface="Georgia" charset="0"/>
                <a:ea typeface="Georgia" charset="0"/>
                <a:cs typeface="Georgia" charset="0"/>
              </a:rPr>
              <a:t>“</a:t>
            </a:r>
            <a:r>
              <a:rPr lang="en-US" sz="3600" b="1" u="sng" dirty="0" err="1">
                <a:solidFill>
                  <a:srgbClr val="E7D763"/>
                </a:solidFill>
                <a:latin typeface="Georgia" charset="0"/>
                <a:ea typeface="Georgia" charset="0"/>
                <a:cs typeface="Georgia" charset="0"/>
              </a:rPr>
              <a:t>MAWL’d</a:t>
            </a:r>
            <a:r>
              <a:rPr lang="en-US" sz="3600" b="1" u="sng" dirty="0">
                <a:solidFill>
                  <a:srgbClr val="E7D763"/>
                </a:solidFill>
                <a:latin typeface="Georgia" charset="0"/>
                <a:ea typeface="Georgia" charset="0"/>
                <a:cs typeface="Georgia" charset="0"/>
              </a:rPr>
              <a:t>”</a:t>
            </a:r>
          </a:p>
          <a:p>
            <a:pPr lvl="1">
              <a:spcBef>
                <a:spcPts val="3000"/>
              </a:spcBef>
              <a:buClr>
                <a:schemeClr val="bg1"/>
              </a:buClr>
            </a:pPr>
            <a:r>
              <a:rPr lang="en-US" sz="3600" b="1" u="sng" dirty="0">
                <a:solidFill>
                  <a:srgbClr val="E7D763"/>
                </a:solidFill>
                <a:latin typeface="Georgia" charset="0"/>
                <a:ea typeface="Georgia" charset="0"/>
                <a:cs typeface="Georgia" charset="0"/>
              </a:rPr>
              <a:t>Model</a:t>
            </a:r>
          </a:p>
          <a:p>
            <a:pPr lvl="1">
              <a:spcBef>
                <a:spcPts val="3000"/>
              </a:spcBef>
              <a:buClr>
                <a:schemeClr val="bg1"/>
              </a:buClr>
            </a:pPr>
            <a:r>
              <a:rPr lang="en-US" sz="3600" b="1" u="sng" dirty="0">
                <a:solidFill>
                  <a:srgbClr val="E7D763"/>
                </a:solidFill>
                <a:latin typeface="Georgia" charset="0"/>
                <a:ea typeface="Georgia" charset="0"/>
                <a:cs typeface="Georgia" charset="0"/>
              </a:rPr>
              <a:t>Assist</a:t>
            </a:r>
          </a:p>
        </p:txBody>
      </p:sp>
      <p:sp>
        <p:nvSpPr>
          <p:cNvPr id="5" name="Title 1"/>
          <p:cNvSpPr>
            <a:spLocks noGrp="1"/>
          </p:cNvSpPr>
          <p:nvPr>
            <p:ph type="title"/>
          </p:nvPr>
        </p:nvSpPr>
        <p:spPr>
          <a:xfrm>
            <a:off x="462579" y="365125"/>
            <a:ext cx="11553713" cy="1325563"/>
          </a:xfrm>
        </p:spPr>
        <p:txBody>
          <a:bodyPr>
            <a:normAutofit/>
          </a:bodyPr>
          <a:lstStyle/>
          <a:p>
            <a:r>
              <a:rPr lang="en-US" sz="4000" dirty="0">
                <a:solidFill>
                  <a:srgbClr val="E7D763"/>
                </a:solidFill>
                <a:latin typeface="Georgia" charset="0"/>
                <a:ea typeface="Georgia" charset="0"/>
                <a:cs typeface="Georgia" charset="0"/>
              </a:rPr>
              <a:t>HOW ORDINARY CHRISTIANS CAN BEGIN NEW CHURCHES</a:t>
            </a:r>
            <a:endParaRPr lang="en-US" sz="4000" dirty="0">
              <a:solidFill>
                <a:srgbClr val="E7D763"/>
              </a:solidFill>
            </a:endParaRPr>
          </a:p>
        </p:txBody>
      </p:sp>
    </p:spTree>
    <p:extLst>
      <p:ext uri="{BB962C8B-B14F-4D97-AF65-F5344CB8AC3E}">
        <p14:creationId xmlns:p14="http://schemas.microsoft.com/office/powerpoint/2010/main" val="279235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None/>
            </a:pPr>
            <a:r>
              <a:rPr lang="en-US" sz="3600" b="1" dirty="0">
                <a:latin typeface="Georgia" charset="0"/>
                <a:ea typeface="Georgia" charset="0"/>
                <a:cs typeface="Georgia" charset="0"/>
              </a:rPr>
              <a:t>They are willing to be </a:t>
            </a:r>
            <a:r>
              <a:rPr lang="en-US" sz="3600" b="1" u="sng" dirty="0">
                <a:solidFill>
                  <a:srgbClr val="E7D763"/>
                </a:solidFill>
                <a:latin typeface="Georgia" charset="0"/>
                <a:ea typeface="Georgia" charset="0"/>
                <a:cs typeface="Georgia" charset="0"/>
              </a:rPr>
              <a:t>“</a:t>
            </a:r>
            <a:r>
              <a:rPr lang="en-US" sz="3600" b="1" u="sng" dirty="0" err="1">
                <a:solidFill>
                  <a:srgbClr val="E7D763"/>
                </a:solidFill>
                <a:latin typeface="Georgia" charset="0"/>
                <a:ea typeface="Georgia" charset="0"/>
                <a:cs typeface="Georgia" charset="0"/>
              </a:rPr>
              <a:t>MAWL’d</a:t>
            </a:r>
            <a:r>
              <a:rPr lang="en-US" sz="3600" b="1" u="sng" dirty="0">
                <a:solidFill>
                  <a:srgbClr val="E7D763"/>
                </a:solidFill>
                <a:latin typeface="Georgia" charset="0"/>
                <a:ea typeface="Georgia" charset="0"/>
                <a:cs typeface="Georgia" charset="0"/>
              </a:rPr>
              <a:t>”</a:t>
            </a:r>
          </a:p>
          <a:p>
            <a:pPr lvl="1">
              <a:spcBef>
                <a:spcPts val="3000"/>
              </a:spcBef>
              <a:buClr>
                <a:schemeClr val="bg1"/>
              </a:buClr>
            </a:pPr>
            <a:r>
              <a:rPr lang="en-US" sz="3600" b="1" u="sng" dirty="0">
                <a:solidFill>
                  <a:srgbClr val="E7D763"/>
                </a:solidFill>
                <a:latin typeface="Georgia" charset="0"/>
                <a:ea typeface="Georgia" charset="0"/>
                <a:cs typeface="Georgia" charset="0"/>
              </a:rPr>
              <a:t>Model</a:t>
            </a:r>
          </a:p>
          <a:p>
            <a:pPr lvl="1">
              <a:spcBef>
                <a:spcPts val="3000"/>
              </a:spcBef>
              <a:buClr>
                <a:schemeClr val="bg1"/>
              </a:buClr>
            </a:pPr>
            <a:r>
              <a:rPr lang="en-US" sz="3600" b="1" u="sng" dirty="0">
                <a:solidFill>
                  <a:srgbClr val="E7D763"/>
                </a:solidFill>
                <a:latin typeface="Georgia" charset="0"/>
                <a:ea typeface="Georgia" charset="0"/>
                <a:cs typeface="Georgia" charset="0"/>
              </a:rPr>
              <a:t>Assist</a:t>
            </a:r>
          </a:p>
          <a:p>
            <a:pPr lvl="1">
              <a:spcBef>
                <a:spcPts val="3000"/>
              </a:spcBef>
              <a:buClr>
                <a:schemeClr val="bg1"/>
              </a:buClr>
            </a:pPr>
            <a:r>
              <a:rPr lang="en-US" sz="3600" b="1" u="sng" dirty="0">
                <a:solidFill>
                  <a:srgbClr val="E7D763"/>
                </a:solidFill>
                <a:latin typeface="Georgia" charset="0"/>
                <a:ea typeface="Georgia" charset="0"/>
                <a:cs typeface="Georgia" charset="0"/>
              </a:rPr>
              <a:t>Watch</a:t>
            </a:r>
          </a:p>
        </p:txBody>
      </p:sp>
      <p:sp>
        <p:nvSpPr>
          <p:cNvPr id="5" name="Title 1"/>
          <p:cNvSpPr>
            <a:spLocks noGrp="1"/>
          </p:cNvSpPr>
          <p:nvPr>
            <p:ph type="title"/>
          </p:nvPr>
        </p:nvSpPr>
        <p:spPr>
          <a:xfrm>
            <a:off x="462579" y="365125"/>
            <a:ext cx="11553713" cy="1325563"/>
          </a:xfrm>
        </p:spPr>
        <p:txBody>
          <a:bodyPr>
            <a:normAutofit/>
          </a:bodyPr>
          <a:lstStyle/>
          <a:p>
            <a:r>
              <a:rPr lang="en-US" sz="4000" dirty="0">
                <a:solidFill>
                  <a:srgbClr val="E7D763"/>
                </a:solidFill>
                <a:latin typeface="Georgia" charset="0"/>
                <a:ea typeface="Georgia" charset="0"/>
                <a:cs typeface="Georgia" charset="0"/>
              </a:rPr>
              <a:t>HOW ORDINARY CHRISTIANS CAN BEGIN NEW CHURCHES</a:t>
            </a:r>
            <a:endParaRPr lang="en-US" sz="4000" dirty="0">
              <a:solidFill>
                <a:srgbClr val="E7D763"/>
              </a:solidFill>
            </a:endParaRPr>
          </a:p>
        </p:txBody>
      </p:sp>
    </p:spTree>
    <p:extLst>
      <p:ext uri="{BB962C8B-B14F-4D97-AF65-F5344CB8AC3E}">
        <p14:creationId xmlns:p14="http://schemas.microsoft.com/office/powerpoint/2010/main" val="211480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None/>
            </a:pPr>
            <a:r>
              <a:rPr lang="en-US" sz="3600" b="1" dirty="0">
                <a:latin typeface="Georgia" charset="0"/>
                <a:ea typeface="Georgia" charset="0"/>
                <a:cs typeface="Georgia" charset="0"/>
              </a:rPr>
              <a:t>They are willing to be </a:t>
            </a:r>
            <a:r>
              <a:rPr lang="en-US" sz="3600" b="1" u="sng" dirty="0">
                <a:solidFill>
                  <a:srgbClr val="E7D763"/>
                </a:solidFill>
                <a:latin typeface="Georgia" charset="0"/>
                <a:ea typeface="Georgia" charset="0"/>
                <a:cs typeface="Georgia" charset="0"/>
              </a:rPr>
              <a:t>“</a:t>
            </a:r>
            <a:r>
              <a:rPr lang="en-US" sz="3600" b="1" u="sng" dirty="0" err="1">
                <a:solidFill>
                  <a:srgbClr val="E7D763"/>
                </a:solidFill>
                <a:latin typeface="Georgia" charset="0"/>
                <a:ea typeface="Georgia" charset="0"/>
                <a:cs typeface="Georgia" charset="0"/>
              </a:rPr>
              <a:t>MAWL’d</a:t>
            </a:r>
            <a:r>
              <a:rPr lang="en-US" sz="3600" b="1" u="sng" dirty="0">
                <a:solidFill>
                  <a:srgbClr val="E7D763"/>
                </a:solidFill>
                <a:latin typeface="Georgia" charset="0"/>
                <a:ea typeface="Georgia" charset="0"/>
                <a:cs typeface="Georgia" charset="0"/>
              </a:rPr>
              <a:t>”</a:t>
            </a:r>
          </a:p>
          <a:p>
            <a:pPr lvl="1">
              <a:spcBef>
                <a:spcPts val="3000"/>
              </a:spcBef>
              <a:buClr>
                <a:schemeClr val="bg1"/>
              </a:buClr>
            </a:pPr>
            <a:r>
              <a:rPr lang="en-US" sz="3600" b="1" u="sng" dirty="0">
                <a:solidFill>
                  <a:srgbClr val="E7D763"/>
                </a:solidFill>
                <a:latin typeface="Georgia" charset="0"/>
                <a:ea typeface="Georgia" charset="0"/>
                <a:cs typeface="Georgia" charset="0"/>
              </a:rPr>
              <a:t>Model</a:t>
            </a:r>
          </a:p>
          <a:p>
            <a:pPr lvl="1">
              <a:spcBef>
                <a:spcPts val="3000"/>
              </a:spcBef>
              <a:buClr>
                <a:schemeClr val="bg1"/>
              </a:buClr>
            </a:pPr>
            <a:r>
              <a:rPr lang="en-US" sz="3600" b="1" u="sng" dirty="0">
                <a:solidFill>
                  <a:srgbClr val="E7D763"/>
                </a:solidFill>
                <a:latin typeface="Georgia" charset="0"/>
                <a:ea typeface="Georgia" charset="0"/>
                <a:cs typeface="Georgia" charset="0"/>
              </a:rPr>
              <a:t>Assist</a:t>
            </a:r>
          </a:p>
          <a:p>
            <a:pPr lvl="1">
              <a:spcBef>
                <a:spcPts val="3000"/>
              </a:spcBef>
              <a:buClr>
                <a:schemeClr val="bg1"/>
              </a:buClr>
            </a:pPr>
            <a:r>
              <a:rPr lang="en-US" sz="3600" b="1" u="sng" dirty="0">
                <a:solidFill>
                  <a:srgbClr val="E7D763"/>
                </a:solidFill>
                <a:latin typeface="Georgia" charset="0"/>
                <a:ea typeface="Georgia" charset="0"/>
                <a:cs typeface="Georgia" charset="0"/>
              </a:rPr>
              <a:t>Watch</a:t>
            </a:r>
          </a:p>
          <a:p>
            <a:pPr lvl="1">
              <a:spcBef>
                <a:spcPts val="3000"/>
              </a:spcBef>
              <a:buClr>
                <a:schemeClr val="bg1"/>
              </a:buClr>
            </a:pPr>
            <a:r>
              <a:rPr lang="en-US" sz="3600" b="1" u="sng" dirty="0">
                <a:solidFill>
                  <a:srgbClr val="E7D763"/>
                </a:solidFill>
                <a:latin typeface="Georgia" charset="0"/>
                <a:ea typeface="Georgia" charset="0"/>
                <a:cs typeface="Georgia" charset="0"/>
              </a:rPr>
              <a:t>Leave</a:t>
            </a:r>
          </a:p>
        </p:txBody>
      </p:sp>
      <p:sp>
        <p:nvSpPr>
          <p:cNvPr id="5" name="Title 1"/>
          <p:cNvSpPr>
            <a:spLocks noGrp="1"/>
          </p:cNvSpPr>
          <p:nvPr>
            <p:ph type="title"/>
          </p:nvPr>
        </p:nvSpPr>
        <p:spPr>
          <a:xfrm>
            <a:off x="462579" y="365125"/>
            <a:ext cx="11553713" cy="1325563"/>
          </a:xfrm>
        </p:spPr>
        <p:txBody>
          <a:bodyPr>
            <a:normAutofit/>
          </a:bodyPr>
          <a:lstStyle/>
          <a:p>
            <a:r>
              <a:rPr lang="en-US" sz="4000" dirty="0">
                <a:solidFill>
                  <a:srgbClr val="E7D763"/>
                </a:solidFill>
                <a:latin typeface="Georgia" charset="0"/>
                <a:ea typeface="Georgia" charset="0"/>
                <a:cs typeface="Georgia" charset="0"/>
              </a:rPr>
              <a:t>HOW ORDINARY CHRISTIANS CAN BEGIN NEW CHURCHES</a:t>
            </a:r>
            <a:endParaRPr lang="en-US" sz="4000" dirty="0">
              <a:solidFill>
                <a:srgbClr val="E7D763"/>
              </a:solidFill>
            </a:endParaRPr>
          </a:p>
        </p:txBody>
      </p:sp>
    </p:spTree>
    <p:extLst>
      <p:ext uri="{BB962C8B-B14F-4D97-AF65-F5344CB8AC3E}">
        <p14:creationId xmlns:p14="http://schemas.microsoft.com/office/powerpoint/2010/main" val="1395381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rmAutofit/>
          </a:bodyPr>
          <a:lstStyle/>
          <a:p>
            <a:r>
              <a:rPr lang="en-US" dirty="0">
                <a:solidFill>
                  <a:srgbClr val="E7D763"/>
                </a:solidFill>
                <a:latin typeface="Georgia" charset="0"/>
                <a:ea typeface="Georgia" charset="0"/>
                <a:cs typeface="Georgia" charset="0"/>
              </a:rPr>
              <a:t>IS GOD CALLING ME TO START A </a:t>
            </a:r>
            <a:br>
              <a:rPr lang="en-US" dirty="0">
                <a:solidFill>
                  <a:srgbClr val="E7D763"/>
                </a:solidFill>
                <a:latin typeface="Georgia" charset="0"/>
                <a:ea typeface="Georgia" charset="0"/>
                <a:cs typeface="Georgia" charset="0"/>
              </a:rPr>
            </a:br>
            <a:r>
              <a:rPr lang="en-US" dirty="0">
                <a:solidFill>
                  <a:srgbClr val="E7D763"/>
                </a:solidFill>
                <a:latin typeface="Georgia" charset="0"/>
                <a:ea typeface="Georgia" charset="0"/>
                <a:cs typeface="Georgia" charset="0"/>
              </a:rPr>
              <a:t>NEW CHURCH?</a:t>
            </a:r>
            <a:endParaRPr lang="en-US" sz="4800" dirty="0">
              <a:solidFill>
                <a:srgbClr val="E7D763"/>
              </a:solidFill>
              <a:latin typeface="Georgia" charset="0"/>
              <a:ea typeface="Georgia" charset="0"/>
              <a:cs typeface="Georgia" charset="0"/>
            </a:endParaRPr>
          </a:p>
        </p:txBody>
      </p:sp>
      <p:sp>
        <p:nvSpPr>
          <p:cNvPr id="3" name="Content Placeholder 2"/>
          <p:cNvSpPr>
            <a:spLocks noGrp="1"/>
          </p:cNvSpPr>
          <p:nvPr>
            <p:ph idx="1"/>
          </p:nvPr>
        </p:nvSpPr>
        <p:spPr/>
        <p:txBody>
          <a:bodyPr>
            <a:normAutofit/>
          </a:bodyPr>
          <a:lstStyle/>
          <a:p>
            <a:pPr marL="0" indent="0">
              <a:buNone/>
            </a:pPr>
            <a:r>
              <a:rPr lang="en-US" sz="3600" dirty="0">
                <a:latin typeface="Georgia" charset="0"/>
                <a:ea typeface="Georgia" charset="0"/>
                <a:cs typeface="Georgia" charset="0"/>
              </a:rPr>
              <a:t>Calling includes:</a:t>
            </a:r>
          </a:p>
          <a:p>
            <a:pPr lvl="1">
              <a:spcBef>
                <a:spcPts val="3000"/>
              </a:spcBef>
              <a:buClr>
                <a:schemeClr val="bg1"/>
              </a:buClr>
            </a:pPr>
            <a:r>
              <a:rPr lang="en-US" sz="3200" b="1" u="sng" dirty="0">
                <a:solidFill>
                  <a:srgbClr val="E7D763"/>
                </a:solidFill>
                <a:latin typeface="Georgia" charset="0"/>
                <a:ea typeface="Georgia" charset="0"/>
                <a:cs typeface="Georgia" charset="0"/>
              </a:rPr>
              <a:t>Aspiration</a:t>
            </a:r>
          </a:p>
        </p:txBody>
      </p:sp>
    </p:spTree>
    <p:extLst>
      <p:ext uri="{BB962C8B-B14F-4D97-AF65-F5344CB8AC3E}">
        <p14:creationId xmlns:p14="http://schemas.microsoft.com/office/powerpoint/2010/main" val="53362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rmAutofit/>
          </a:bodyPr>
          <a:lstStyle/>
          <a:p>
            <a:r>
              <a:rPr lang="en-US" dirty="0">
                <a:solidFill>
                  <a:srgbClr val="E7D763"/>
                </a:solidFill>
                <a:latin typeface="Georgia" charset="0"/>
                <a:ea typeface="Georgia" charset="0"/>
                <a:cs typeface="Georgia" charset="0"/>
              </a:rPr>
              <a:t>IS GOD CALLING ME TO START A </a:t>
            </a:r>
            <a:br>
              <a:rPr lang="en-US" dirty="0">
                <a:solidFill>
                  <a:srgbClr val="E7D763"/>
                </a:solidFill>
                <a:latin typeface="Georgia" charset="0"/>
                <a:ea typeface="Georgia" charset="0"/>
                <a:cs typeface="Georgia" charset="0"/>
              </a:rPr>
            </a:br>
            <a:r>
              <a:rPr lang="en-US" dirty="0">
                <a:solidFill>
                  <a:srgbClr val="E7D763"/>
                </a:solidFill>
                <a:latin typeface="Georgia" charset="0"/>
                <a:ea typeface="Georgia" charset="0"/>
                <a:cs typeface="Georgia" charset="0"/>
              </a:rPr>
              <a:t>NEW CHURCH?</a:t>
            </a:r>
            <a:endParaRPr lang="en-US" sz="4800" dirty="0">
              <a:solidFill>
                <a:srgbClr val="E7D763"/>
              </a:solidFill>
            </a:endParaRPr>
          </a:p>
        </p:txBody>
      </p:sp>
      <p:sp>
        <p:nvSpPr>
          <p:cNvPr id="3" name="Content Placeholder 2"/>
          <p:cNvSpPr>
            <a:spLocks noGrp="1"/>
          </p:cNvSpPr>
          <p:nvPr>
            <p:ph idx="1"/>
          </p:nvPr>
        </p:nvSpPr>
        <p:spPr/>
        <p:txBody>
          <a:bodyPr>
            <a:normAutofit/>
          </a:bodyPr>
          <a:lstStyle/>
          <a:p>
            <a:pPr marL="0" indent="0">
              <a:buNone/>
            </a:pPr>
            <a:r>
              <a:rPr lang="en-US" sz="3600" dirty="0">
                <a:latin typeface="Georgia" charset="0"/>
                <a:ea typeface="Georgia" charset="0"/>
                <a:cs typeface="Georgia" charset="0"/>
              </a:rPr>
              <a:t>Calling includes:</a:t>
            </a:r>
          </a:p>
          <a:p>
            <a:pPr lvl="1">
              <a:spcBef>
                <a:spcPts val="3000"/>
              </a:spcBef>
              <a:buClr>
                <a:schemeClr val="bg1"/>
              </a:buClr>
            </a:pPr>
            <a:r>
              <a:rPr lang="en-US" sz="3200" b="1" u="sng" dirty="0">
                <a:solidFill>
                  <a:srgbClr val="E7D763"/>
                </a:solidFill>
                <a:latin typeface="Georgia" charset="0"/>
                <a:ea typeface="Georgia" charset="0"/>
                <a:cs typeface="Georgia" charset="0"/>
              </a:rPr>
              <a:t>Aspiration</a:t>
            </a:r>
          </a:p>
          <a:p>
            <a:pPr lvl="1">
              <a:spcBef>
                <a:spcPts val="3000"/>
              </a:spcBef>
              <a:buClr>
                <a:schemeClr val="bg1"/>
              </a:buClr>
            </a:pPr>
            <a:r>
              <a:rPr lang="en-US" sz="3200" b="1" u="sng" dirty="0">
                <a:solidFill>
                  <a:srgbClr val="E7D763"/>
                </a:solidFill>
                <a:latin typeface="Georgia" charset="0"/>
                <a:ea typeface="Georgia" charset="0"/>
                <a:cs typeface="Georgia" charset="0"/>
              </a:rPr>
              <a:t>Adequacy</a:t>
            </a:r>
          </a:p>
        </p:txBody>
      </p:sp>
    </p:spTree>
    <p:extLst>
      <p:ext uri="{BB962C8B-B14F-4D97-AF65-F5344CB8AC3E}">
        <p14:creationId xmlns:p14="http://schemas.microsoft.com/office/powerpoint/2010/main" val="2171894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E7D763"/>
                </a:solidFill>
                <a:latin typeface="Georgia" charset="0"/>
                <a:ea typeface="Georgia" charset="0"/>
                <a:cs typeface="Georgia" charset="0"/>
              </a:rPr>
              <a:t>BIBLICAL  QUALIFICATIONS  OF  ELDERS</a:t>
            </a:r>
            <a:br>
              <a:rPr lang="en-US" dirty="0">
                <a:solidFill>
                  <a:srgbClr val="E7D763"/>
                </a:solidFill>
                <a:latin typeface="Georgia" charset="0"/>
                <a:ea typeface="Georgia" charset="0"/>
                <a:cs typeface="Georgia" charset="0"/>
              </a:rPr>
            </a:br>
            <a:r>
              <a:rPr lang="en-US" sz="2000" i="1" dirty="0">
                <a:solidFill>
                  <a:schemeClr val="bg1"/>
                </a:solidFill>
                <a:latin typeface="Georgia" charset="0"/>
                <a:ea typeface="Georgia" charset="0"/>
                <a:cs typeface="Georgia" charset="0"/>
              </a:rPr>
              <a:t>1 Timothy 3:1-7, Titus 1:5-9, 1 Peter 5:1-4</a:t>
            </a:r>
            <a:endParaRPr lang="en-US" sz="5400" i="1" dirty="0">
              <a:solidFill>
                <a:srgbClr val="E7D763"/>
              </a:solidFill>
              <a:latin typeface="Georgia" charset="0"/>
              <a:ea typeface="Georgia" charset="0"/>
              <a:cs typeface="Georgia" charset="0"/>
            </a:endParaRPr>
          </a:p>
        </p:txBody>
      </p:sp>
      <p:sp>
        <p:nvSpPr>
          <p:cNvPr id="3" name="Content Placeholder 2"/>
          <p:cNvSpPr>
            <a:spLocks noGrp="1"/>
          </p:cNvSpPr>
          <p:nvPr>
            <p:ph sz="half" idx="1"/>
          </p:nvPr>
        </p:nvSpPr>
        <p:spPr/>
        <p:txBody>
          <a:bodyPr>
            <a:normAutofit fontScale="62500" lnSpcReduction="20000"/>
          </a:bodyPr>
          <a:lstStyle/>
          <a:p>
            <a:r>
              <a:rPr lang="en-US" b="1" dirty="0">
                <a:solidFill>
                  <a:schemeClr val="bg1"/>
                </a:solidFill>
                <a:latin typeface="Georgia" charset="0"/>
                <a:ea typeface="Georgia" charset="0"/>
                <a:cs typeface="Georgia" charset="0"/>
              </a:rPr>
              <a:t>Above reproach</a:t>
            </a:r>
          </a:p>
          <a:p>
            <a:r>
              <a:rPr lang="en-US" b="1" dirty="0">
                <a:solidFill>
                  <a:schemeClr val="bg1"/>
                </a:solidFill>
                <a:latin typeface="Georgia" charset="0"/>
                <a:ea typeface="Georgia" charset="0"/>
                <a:cs typeface="Georgia" charset="0"/>
              </a:rPr>
              <a:t>The husband of one wife</a:t>
            </a:r>
          </a:p>
          <a:p>
            <a:r>
              <a:rPr lang="en-US" b="1" dirty="0">
                <a:solidFill>
                  <a:schemeClr val="bg1"/>
                </a:solidFill>
                <a:latin typeface="Georgia" charset="0"/>
                <a:ea typeface="Georgia" charset="0"/>
                <a:cs typeface="Georgia" charset="0"/>
              </a:rPr>
              <a:t>Believing children</a:t>
            </a:r>
          </a:p>
          <a:p>
            <a:r>
              <a:rPr lang="en-US" b="1" dirty="0">
                <a:solidFill>
                  <a:schemeClr val="bg1"/>
                </a:solidFill>
                <a:latin typeface="Georgia" charset="0"/>
                <a:ea typeface="Georgia" charset="0"/>
                <a:cs typeface="Georgia" charset="0"/>
              </a:rPr>
              <a:t>Sober-minded</a:t>
            </a:r>
          </a:p>
          <a:p>
            <a:r>
              <a:rPr lang="en-US" b="1" dirty="0">
                <a:solidFill>
                  <a:schemeClr val="bg1"/>
                </a:solidFill>
                <a:latin typeface="Georgia" charset="0"/>
                <a:ea typeface="Georgia" charset="0"/>
                <a:cs typeface="Georgia" charset="0"/>
              </a:rPr>
              <a:t>Not arrogant</a:t>
            </a:r>
          </a:p>
          <a:p>
            <a:r>
              <a:rPr lang="en-US" b="1" dirty="0">
                <a:solidFill>
                  <a:schemeClr val="bg1"/>
                </a:solidFill>
                <a:latin typeface="Georgia" charset="0"/>
                <a:ea typeface="Georgia" charset="0"/>
                <a:cs typeface="Georgia" charset="0"/>
              </a:rPr>
              <a:t>Not quick-tempered</a:t>
            </a:r>
          </a:p>
          <a:p>
            <a:r>
              <a:rPr lang="en-US" b="1" dirty="0">
                <a:solidFill>
                  <a:schemeClr val="bg1"/>
                </a:solidFill>
                <a:latin typeface="Georgia" charset="0"/>
                <a:ea typeface="Georgia" charset="0"/>
                <a:cs typeface="Georgia" charset="0"/>
              </a:rPr>
              <a:t>Self-controlled</a:t>
            </a:r>
          </a:p>
          <a:p>
            <a:r>
              <a:rPr lang="en-US" b="1" dirty="0">
                <a:solidFill>
                  <a:schemeClr val="bg1"/>
                </a:solidFill>
                <a:latin typeface="Georgia" charset="0"/>
                <a:ea typeface="Georgia" charset="0"/>
                <a:cs typeface="Georgia" charset="0"/>
              </a:rPr>
              <a:t>Respectable</a:t>
            </a:r>
          </a:p>
          <a:p>
            <a:r>
              <a:rPr lang="en-US" b="1" dirty="0">
                <a:solidFill>
                  <a:schemeClr val="bg1"/>
                </a:solidFill>
                <a:latin typeface="Georgia" charset="0"/>
                <a:ea typeface="Georgia" charset="0"/>
                <a:cs typeface="Georgia" charset="0"/>
              </a:rPr>
              <a:t>Hospitable</a:t>
            </a:r>
          </a:p>
          <a:p>
            <a:r>
              <a:rPr lang="en-US" b="1" dirty="0">
                <a:solidFill>
                  <a:schemeClr val="bg1"/>
                </a:solidFill>
                <a:latin typeface="Georgia" charset="0"/>
                <a:ea typeface="Georgia" charset="0"/>
                <a:cs typeface="Georgia" charset="0"/>
              </a:rPr>
              <a:t>Lover of good</a:t>
            </a:r>
          </a:p>
          <a:p>
            <a:r>
              <a:rPr lang="en-US" b="1" dirty="0">
                <a:solidFill>
                  <a:schemeClr val="bg1"/>
                </a:solidFill>
                <a:latin typeface="Georgia" charset="0"/>
                <a:ea typeface="Georgia" charset="0"/>
                <a:cs typeface="Georgia" charset="0"/>
              </a:rPr>
              <a:t>Upright</a:t>
            </a:r>
          </a:p>
          <a:p>
            <a:r>
              <a:rPr lang="en-US" b="1" dirty="0">
                <a:solidFill>
                  <a:schemeClr val="bg1"/>
                </a:solidFill>
                <a:latin typeface="Georgia" charset="0"/>
                <a:ea typeface="Georgia" charset="0"/>
                <a:cs typeface="Georgia" charset="0"/>
              </a:rPr>
              <a:t>Holy</a:t>
            </a:r>
          </a:p>
          <a:p>
            <a:r>
              <a:rPr lang="en-US" b="1" dirty="0">
                <a:solidFill>
                  <a:schemeClr val="bg1"/>
                </a:solidFill>
                <a:latin typeface="Georgia" charset="0"/>
                <a:ea typeface="Georgia" charset="0"/>
                <a:cs typeface="Georgia" charset="0"/>
              </a:rPr>
              <a:t>Disciplined</a:t>
            </a:r>
          </a:p>
        </p:txBody>
      </p:sp>
      <p:sp>
        <p:nvSpPr>
          <p:cNvPr id="4" name="Content Placeholder 3"/>
          <p:cNvSpPr>
            <a:spLocks noGrp="1"/>
          </p:cNvSpPr>
          <p:nvPr>
            <p:ph sz="half" idx="2"/>
          </p:nvPr>
        </p:nvSpPr>
        <p:spPr/>
        <p:txBody>
          <a:bodyPr>
            <a:normAutofit fontScale="62500" lnSpcReduction="20000"/>
          </a:bodyPr>
          <a:lstStyle/>
          <a:p>
            <a:r>
              <a:rPr lang="en-US" b="1" dirty="0">
                <a:solidFill>
                  <a:schemeClr val="bg1"/>
                </a:solidFill>
                <a:latin typeface="Georgia" charset="0"/>
                <a:ea typeface="Georgia" charset="0"/>
                <a:cs typeface="Georgia" charset="0"/>
              </a:rPr>
              <a:t>Holds firm to the Word</a:t>
            </a:r>
          </a:p>
          <a:p>
            <a:r>
              <a:rPr lang="en-US" b="1" dirty="0">
                <a:solidFill>
                  <a:schemeClr val="bg1"/>
                </a:solidFill>
                <a:latin typeface="Georgia" charset="0"/>
                <a:ea typeface="Georgia" charset="0"/>
                <a:cs typeface="Georgia" charset="0"/>
              </a:rPr>
              <a:t>Able to give sound instruction</a:t>
            </a:r>
          </a:p>
          <a:p>
            <a:r>
              <a:rPr lang="en-US" b="1" dirty="0">
                <a:solidFill>
                  <a:schemeClr val="bg1"/>
                </a:solidFill>
                <a:latin typeface="Georgia" charset="0"/>
                <a:ea typeface="Georgia" charset="0"/>
                <a:cs typeface="Georgia" charset="0"/>
              </a:rPr>
              <a:t>Able to refute bad instruction</a:t>
            </a:r>
          </a:p>
          <a:p>
            <a:r>
              <a:rPr lang="en-US" b="1" dirty="0">
                <a:solidFill>
                  <a:schemeClr val="bg1"/>
                </a:solidFill>
                <a:latin typeface="Georgia" charset="0"/>
                <a:ea typeface="Georgia" charset="0"/>
                <a:cs typeface="Georgia" charset="0"/>
              </a:rPr>
              <a:t>Able to teach</a:t>
            </a:r>
          </a:p>
          <a:p>
            <a:r>
              <a:rPr lang="en-US" b="1" dirty="0">
                <a:solidFill>
                  <a:schemeClr val="bg1"/>
                </a:solidFill>
                <a:latin typeface="Georgia" charset="0"/>
                <a:ea typeface="Georgia" charset="0"/>
                <a:cs typeface="Georgia" charset="0"/>
              </a:rPr>
              <a:t>Not a drunkard</a:t>
            </a:r>
          </a:p>
          <a:p>
            <a:r>
              <a:rPr lang="en-US" b="1" dirty="0">
                <a:solidFill>
                  <a:schemeClr val="bg1"/>
                </a:solidFill>
                <a:latin typeface="Georgia" charset="0"/>
                <a:ea typeface="Georgia" charset="0"/>
                <a:cs typeface="Georgia" charset="0"/>
              </a:rPr>
              <a:t>Not violent, but gentle</a:t>
            </a:r>
          </a:p>
          <a:p>
            <a:r>
              <a:rPr lang="en-US" b="1" dirty="0">
                <a:solidFill>
                  <a:schemeClr val="bg1"/>
                </a:solidFill>
                <a:latin typeface="Georgia" charset="0"/>
                <a:ea typeface="Georgia" charset="0"/>
                <a:cs typeface="Georgia" charset="0"/>
              </a:rPr>
              <a:t>Not quarrelsome</a:t>
            </a:r>
          </a:p>
          <a:p>
            <a:r>
              <a:rPr lang="en-US" b="1" dirty="0">
                <a:solidFill>
                  <a:schemeClr val="bg1"/>
                </a:solidFill>
                <a:latin typeface="Georgia" charset="0"/>
                <a:ea typeface="Georgia" charset="0"/>
                <a:cs typeface="Georgia" charset="0"/>
              </a:rPr>
              <a:t>Not a lover of money</a:t>
            </a:r>
          </a:p>
          <a:p>
            <a:r>
              <a:rPr lang="en-US" b="1" dirty="0">
                <a:solidFill>
                  <a:schemeClr val="bg1"/>
                </a:solidFill>
                <a:latin typeface="Georgia" charset="0"/>
                <a:ea typeface="Georgia" charset="0"/>
                <a:cs typeface="Georgia" charset="0"/>
              </a:rPr>
              <a:t>Not greedy</a:t>
            </a:r>
          </a:p>
          <a:p>
            <a:r>
              <a:rPr lang="en-US" b="1" dirty="0">
                <a:solidFill>
                  <a:schemeClr val="bg1"/>
                </a:solidFill>
                <a:latin typeface="Georgia" charset="0"/>
                <a:ea typeface="Georgia" charset="0"/>
                <a:cs typeface="Georgia" charset="0"/>
              </a:rPr>
              <a:t>Good manager of household</a:t>
            </a:r>
          </a:p>
          <a:p>
            <a:r>
              <a:rPr lang="en-US" b="1" dirty="0">
                <a:solidFill>
                  <a:schemeClr val="bg1"/>
                </a:solidFill>
                <a:latin typeface="Georgia" charset="0"/>
                <a:ea typeface="Georgia" charset="0"/>
                <a:cs typeface="Georgia" charset="0"/>
              </a:rPr>
              <a:t>Keep children submissive</a:t>
            </a:r>
          </a:p>
          <a:p>
            <a:r>
              <a:rPr lang="en-US" b="1" dirty="0">
                <a:solidFill>
                  <a:schemeClr val="bg1"/>
                </a:solidFill>
                <a:latin typeface="Georgia" charset="0"/>
                <a:ea typeface="Georgia" charset="0"/>
                <a:cs typeface="Georgia" charset="0"/>
              </a:rPr>
              <a:t>Not a new convert</a:t>
            </a:r>
          </a:p>
          <a:p>
            <a:r>
              <a:rPr lang="en-US" b="1" dirty="0">
                <a:solidFill>
                  <a:schemeClr val="bg1"/>
                </a:solidFill>
                <a:latin typeface="Georgia" charset="0"/>
                <a:ea typeface="Georgia" charset="0"/>
                <a:cs typeface="Georgia" charset="0"/>
              </a:rPr>
              <a:t>Well thought of by outsiders </a:t>
            </a:r>
          </a:p>
          <a:p>
            <a:pPr>
              <a:buClr>
                <a:schemeClr val="bg1"/>
              </a:buClr>
            </a:pPr>
            <a:endParaRPr lang="en-US" b="1" dirty="0">
              <a:solidFill>
                <a:schemeClr val="bg1"/>
              </a:solidFill>
              <a:latin typeface="Georgia" charset="0"/>
              <a:ea typeface="Georgia" charset="0"/>
              <a:cs typeface="Georgia" charset="0"/>
            </a:endParaRPr>
          </a:p>
        </p:txBody>
      </p:sp>
    </p:spTree>
    <p:extLst>
      <p:ext uri="{BB962C8B-B14F-4D97-AF65-F5344CB8AC3E}">
        <p14:creationId xmlns:p14="http://schemas.microsoft.com/office/powerpoint/2010/main" val="182618931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rmAutofit/>
          </a:bodyPr>
          <a:lstStyle/>
          <a:p>
            <a:r>
              <a:rPr lang="en-US" dirty="0">
                <a:solidFill>
                  <a:srgbClr val="E7D763"/>
                </a:solidFill>
                <a:latin typeface="Georgia" charset="0"/>
                <a:ea typeface="Georgia" charset="0"/>
                <a:cs typeface="Georgia" charset="0"/>
              </a:rPr>
              <a:t>IS GOD CALLING ME TO START A </a:t>
            </a:r>
            <a:br>
              <a:rPr lang="en-US" dirty="0">
                <a:solidFill>
                  <a:srgbClr val="E7D763"/>
                </a:solidFill>
                <a:latin typeface="Georgia" charset="0"/>
                <a:ea typeface="Georgia" charset="0"/>
                <a:cs typeface="Georgia" charset="0"/>
              </a:rPr>
            </a:br>
            <a:r>
              <a:rPr lang="en-US" dirty="0">
                <a:solidFill>
                  <a:srgbClr val="E7D763"/>
                </a:solidFill>
                <a:latin typeface="Georgia" charset="0"/>
                <a:ea typeface="Georgia" charset="0"/>
                <a:cs typeface="Georgia" charset="0"/>
              </a:rPr>
              <a:t>NEW CHURCH?</a:t>
            </a:r>
            <a:endParaRPr lang="en-US" sz="4800" dirty="0">
              <a:solidFill>
                <a:srgbClr val="E7D763"/>
              </a:solidFill>
            </a:endParaRPr>
          </a:p>
        </p:txBody>
      </p:sp>
      <p:sp>
        <p:nvSpPr>
          <p:cNvPr id="3" name="Content Placeholder 2"/>
          <p:cNvSpPr>
            <a:spLocks noGrp="1"/>
          </p:cNvSpPr>
          <p:nvPr>
            <p:ph idx="1"/>
          </p:nvPr>
        </p:nvSpPr>
        <p:spPr/>
        <p:txBody>
          <a:bodyPr>
            <a:normAutofit/>
          </a:bodyPr>
          <a:lstStyle/>
          <a:p>
            <a:pPr marL="0" indent="0">
              <a:buNone/>
            </a:pPr>
            <a:r>
              <a:rPr lang="en-US" sz="3600" dirty="0">
                <a:latin typeface="Georgia" charset="0"/>
                <a:ea typeface="Georgia" charset="0"/>
                <a:cs typeface="Georgia" charset="0"/>
              </a:rPr>
              <a:t>Calling includes:</a:t>
            </a:r>
          </a:p>
          <a:p>
            <a:pPr lvl="1">
              <a:spcBef>
                <a:spcPts val="3000"/>
              </a:spcBef>
              <a:buClr>
                <a:schemeClr val="bg1"/>
              </a:buClr>
            </a:pPr>
            <a:r>
              <a:rPr lang="en-US" sz="3200" b="1" u="sng" dirty="0">
                <a:solidFill>
                  <a:srgbClr val="E7D763"/>
                </a:solidFill>
                <a:latin typeface="Georgia" charset="0"/>
                <a:ea typeface="Georgia" charset="0"/>
                <a:cs typeface="Georgia" charset="0"/>
              </a:rPr>
              <a:t>Aspiration</a:t>
            </a:r>
          </a:p>
          <a:p>
            <a:pPr lvl="1">
              <a:spcBef>
                <a:spcPts val="3000"/>
              </a:spcBef>
              <a:buClr>
                <a:schemeClr val="bg1"/>
              </a:buClr>
            </a:pPr>
            <a:r>
              <a:rPr lang="en-US" sz="3200" b="1" u="sng" dirty="0">
                <a:solidFill>
                  <a:srgbClr val="E7D763"/>
                </a:solidFill>
                <a:latin typeface="Georgia" charset="0"/>
                <a:ea typeface="Georgia" charset="0"/>
                <a:cs typeface="Georgia" charset="0"/>
              </a:rPr>
              <a:t>Adequacy</a:t>
            </a:r>
          </a:p>
          <a:p>
            <a:pPr lvl="1">
              <a:spcBef>
                <a:spcPts val="3000"/>
              </a:spcBef>
              <a:buClr>
                <a:schemeClr val="bg1"/>
              </a:buClr>
            </a:pPr>
            <a:r>
              <a:rPr lang="en-US" sz="3200" b="1" u="sng" dirty="0">
                <a:solidFill>
                  <a:srgbClr val="E7D763"/>
                </a:solidFill>
                <a:latin typeface="Georgia" charset="0"/>
                <a:ea typeface="Georgia" charset="0"/>
                <a:cs typeface="Georgia" charset="0"/>
              </a:rPr>
              <a:t>Affirmation</a:t>
            </a:r>
          </a:p>
        </p:txBody>
      </p:sp>
    </p:spTree>
    <p:extLst>
      <p:ext uri="{BB962C8B-B14F-4D97-AF65-F5344CB8AC3E}">
        <p14:creationId xmlns:p14="http://schemas.microsoft.com/office/powerpoint/2010/main" val="3555986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rmAutofit/>
          </a:bodyPr>
          <a:lstStyle/>
          <a:p>
            <a:pPr algn="ctr"/>
            <a:r>
              <a:rPr lang="en-US" dirty="0">
                <a:solidFill>
                  <a:srgbClr val="E7D763"/>
                </a:solidFill>
                <a:latin typeface="Georgia" charset="0"/>
                <a:ea typeface="Georgia" charset="0"/>
                <a:cs typeface="Georgia" charset="0"/>
              </a:rPr>
              <a:t>IS GOD CALLING ME TO START A </a:t>
            </a:r>
            <a:br>
              <a:rPr lang="en-US" dirty="0">
                <a:solidFill>
                  <a:srgbClr val="E7D763"/>
                </a:solidFill>
                <a:latin typeface="Georgia" charset="0"/>
                <a:ea typeface="Georgia" charset="0"/>
                <a:cs typeface="Georgia" charset="0"/>
              </a:rPr>
            </a:br>
            <a:r>
              <a:rPr lang="en-US" dirty="0">
                <a:solidFill>
                  <a:srgbClr val="E7D763"/>
                </a:solidFill>
                <a:latin typeface="Georgia" charset="0"/>
                <a:ea typeface="Georgia" charset="0"/>
                <a:cs typeface="Georgia" charset="0"/>
              </a:rPr>
              <a:t>NEW CHURCH?</a:t>
            </a:r>
            <a:endParaRPr lang="en-US" sz="4800" dirty="0">
              <a:solidFill>
                <a:srgbClr val="E7D763"/>
              </a:solidFill>
              <a:latin typeface="Georgia" charset="0"/>
              <a:ea typeface="Georgia" charset="0"/>
              <a:cs typeface="Georgia" charset="0"/>
            </a:endParaRPr>
          </a:p>
        </p:txBody>
      </p:sp>
      <p:sp>
        <p:nvSpPr>
          <p:cNvPr id="3" name="Content Placeholder 2"/>
          <p:cNvSpPr>
            <a:spLocks noGrp="1"/>
          </p:cNvSpPr>
          <p:nvPr>
            <p:ph idx="1"/>
          </p:nvPr>
        </p:nvSpPr>
        <p:spPr/>
        <p:txBody>
          <a:bodyPr>
            <a:normAutofit/>
          </a:bodyPr>
          <a:lstStyle/>
          <a:p>
            <a:pPr marL="0" indent="0" algn="ctr">
              <a:buNone/>
            </a:pPr>
            <a:endParaRPr lang="en-US" sz="3600" i="1" dirty="0">
              <a:latin typeface="Georgia" charset="0"/>
              <a:ea typeface="Georgia" charset="0"/>
              <a:cs typeface="Georgia" charset="0"/>
            </a:endParaRPr>
          </a:p>
          <a:p>
            <a:pPr marL="0" indent="0" algn="ctr">
              <a:buNone/>
            </a:pPr>
            <a:r>
              <a:rPr lang="en-US" sz="3600" i="1" dirty="0">
                <a:latin typeface="Georgia" charset="0"/>
                <a:ea typeface="Georgia" charset="0"/>
                <a:cs typeface="Georgia" charset="0"/>
              </a:rPr>
              <a:t>“Can I still help start churches even if I’m not called to be a church planter?”</a:t>
            </a:r>
          </a:p>
          <a:p>
            <a:pPr marL="0" indent="0">
              <a:buNone/>
            </a:pPr>
            <a:endParaRPr lang="en-US" sz="4400" dirty="0">
              <a:latin typeface="Georgia" charset="0"/>
              <a:ea typeface="Georgia" charset="0"/>
              <a:cs typeface="Georgia" charset="0"/>
            </a:endParaRPr>
          </a:p>
          <a:p>
            <a:pPr marL="0" indent="0" algn="ctr">
              <a:buNone/>
            </a:pPr>
            <a:r>
              <a:rPr lang="en-US" sz="6000" b="1" i="1" dirty="0">
                <a:solidFill>
                  <a:srgbClr val="E7D763"/>
                </a:solidFill>
                <a:latin typeface="Georgia" charset="0"/>
                <a:ea typeface="Georgia" charset="0"/>
                <a:cs typeface="Georgia" charset="0"/>
              </a:rPr>
              <a:t>YES!</a:t>
            </a:r>
          </a:p>
        </p:txBody>
      </p:sp>
    </p:spTree>
    <p:extLst>
      <p:ext uri="{BB962C8B-B14F-4D97-AF65-F5344CB8AC3E}">
        <p14:creationId xmlns:p14="http://schemas.microsoft.com/office/powerpoint/2010/main" val="1561056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E7D763"/>
                </a:solidFill>
                <a:latin typeface="Georgia" charset="0"/>
                <a:ea typeface="Georgia" charset="0"/>
                <a:cs typeface="Georgia" charset="0"/>
              </a:rPr>
              <a:t>KEY MINISTRY LEADERSHIP NEEDS</a:t>
            </a:r>
          </a:p>
        </p:txBody>
      </p:sp>
      <p:sp>
        <p:nvSpPr>
          <p:cNvPr id="3" name="Content Placeholder 2"/>
          <p:cNvSpPr>
            <a:spLocks noGrp="1"/>
          </p:cNvSpPr>
          <p:nvPr>
            <p:ph sz="half" idx="1"/>
          </p:nvPr>
        </p:nvSpPr>
        <p:spPr/>
        <p:txBody>
          <a:bodyPr>
            <a:normAutofit fontScale="85000" lnSpcReduction="10000"/>
          </a:bodyPr>
          <a:lstStyle/>
          <a:p>
            <a:pPr>
              <a:lnSpc>
                <a:spcPct val="150000"/>
              </a:lnSpc>
              <a:buClr>
                <a:schemeClr val="bg1"/>
              </a:buClr>
            </a:pPr>
            <a:r>
              <a:rPr lang="en-US" b="1" dirty="0">
                <a:solidFill>
                  <a:schemeClr val="bg1"/>
                </a:solidFill>
                <a:latin typeface="Georgia" charset="0"/>
                <a:ea typeface="Georgia" charset="0"/>
                <a:cs typeface="Georgia" charset="0"/>
              </a:rPr>
              <a:t>Prayer Advocate</a:t>
            </a:r>
          </a:p>
          <a:p>
            <a:pPr>
              <a:lnSpc>
                <a:spcPct val="150000"/>
              </a:lnSpc>
              <a:buClr>
                <a:schemeClr val="bg1"/>
              </a:buClr>
            </a:pPr>
            <a:r>
              <a:rPr lang="en-US" b="1" dirty="0">
                <a:solidFill>
                  <a:schemeClr val="bg1"/>
                </a:solidFill>
                <a:latin typeface="Georgia" charset="0"/>
                <a:ea typeface="Georgia" charset="0"/>
                <a:cs typeface="Georgia" charset="0"/>
              </a:rPr>
              <a:t>Worship Leader</a:t>
            </a:r>
          </a:p>
          <a:p>
            <a:pPr>
              <a:lnSpc>
                <a:spcPct val="150000"/>
              </a:lnSpc>
              <a:buClr>
                <a:schemeClr val="bg1"/>
              </a:buClr>
            </a:pPr>
            <a:r>
              <a:rPr lang="en-US" b="1" dirty="0">
                <a:solidFill>
                  <a:schemeClr val="bg1"/>
                </a:solidFill>
                <a:latin typeface="Georgia" charset="0"/>
                <a:ea typeface="Georgia" charset="0"/>
                <a:cs typeface="Georgia" charset="0"/>
              </a:rPr>
              <a:t>Discipleship Director</a:t>
            </a:r>
          </a:p>
          <a:p>
            <a:pPr>
              <a:lnSpc>
                <a:spcPct val="150000"/>
              </a:lnSpc>
              <a:buClr>
                <a:schemeClr val="bg1"/>
              </a:buClr>
            </a:pPr>
            <a:r>
              <a:rPr lang="en-US" b="1" dirty="0">
                <a:solidFill>
                  <a:schemeClr val="bg1"/>
                </a:solidFill>
                <a:latin typeface="Georgia" charset="0"/>
                <a:ea typeface="Georgia" charset="0"/>
                <a:cs typeface="Georgia" charset="0"/>
              </a:rPr>
              <a:t>Outreach Coordinator</a:t>
            </a:r>
          </a:p>
          <a:p>
            <a:pPr>
              <a:lnSpc>
                <a:spcPct val="150000"/>
              </a:lnSpc>
              <a:buClr>
                <a:schemeClr val="bg1"/>
              </a:buClr>
            </a:pPr>
            <a:r>
              <a:rPr lang="en-US" b="1" dirty="0">
                <a:solidFill>
                  <a:schemeClr val="bg1"/>
                </a:solidFill>
                <a:latin typeface="Georgia" charset="0"/>
                <a:ea typeface="Georgia" charset="0"/>
                <a:cs typeface="Georgia" charset="0"/>
              </a:rPr>
              <a:t>Children’s Ministry Coordinator</a:t>
            </a:r>
          </a:p>
          <a:p>
            <a:pPr>
              <a:lnSpc>
                <a:spcPct val="150000"/>
              </a:lnSpc>
              <a:buClr>
                <a:schemeClr val="bg1"/>
              </a:buClr>
            </a:pPr>
            <a:r>
              <a:rPr lang="en-US" b="1" dirty="0">
                <a:solidFill>
                  <a:schemeClr val="bg1"/>
                </a:solidFill>
                <a:latin typeface="Georgia" charset="0"/>
                <a:ea typeface="Georgia" charset="0"/>
                <a:cs typeface="Georgia" charset="0"/>
              </a:rPr>
              <a:t>Communications Coordinator</a:t>
            </a:r>
          </a:p>
        </p:txBody>
      </p:sp>
      <p:sp>
        <p:nvSpPr>
          <p:cNvPr id="4" name="Content Placeholder 3"/>
          <p:cNvSpPr>
            <a:spLocks noGrp="1"/>
          </p:cNvSpPr>
          <p:nvPr>
            <p:ph sz="half" idx="2"/>
          </p:nvPr>
        </p:nvSpPr>
        <p:spPr/>
        <p:txBody>
          <a:bodyPr>
            <a:normAutofit fontScale="85000" lnSpcReduction="10000"/>
          </a:bodyPr>
          <a:lstStyle/>
          <a:p>
            <a:pPr>
              <a:lnSpc>
                <a:spcPct val="150000"/>
              </a:lnSpc>
              <a:buClr>
                <a:schemeClr val="bg1"/>
              </a:buClr>
            </a:pPr>
            <a:r>
              <a:rPr lang="en-US" b="1" dirty="0">
                <a:solidFill>
                  <a:schemeClr val="bg1"/>
                </a:solidFill>
                <a:latin typeface="Georgia" charset="0"/>
                <a:ea typeface="Georgia" charset="0"/>
                <a:cs typeface="Georgia" charset="0"/>
              </a:rPr>
              <a:t>Technical Director</a:t>
            </a:r>
          </a:p>
          <a:p>
            <a:pPr>
              <a:lnSpc>
                <a:spcPct val="150000"/>
              </a:lnSpc>
              <a:buClr>
                <a:schemeClr val="bg1"/>
              </a:buClr>
            </a:pPr>
            <a:r>
              <a:rPr lang="en-US" b="1" dirty="0">
                <a:solidFill>
                  <a:schemeClr val="bg1"/>
                </a:solidFill>
                <a:latin typeface="Georgia" charset="0"/>
                <a:ea typeface="Georgia" charset="0"/>
                <a:cs typeface="Georgia" charset="0"/>
              </a:rPr>
              <a:t>Service Coordinator</a:t>
            </a:r>
          </a:p>
          <a:p>
            <a:pPr>
              <a:lnSpc>
                <a:spcPct val="150000"/>
              </a:lnSpc>
              <a:buClr>
                <a:schemeClr val="bg1"/>
              </a:buClr>
            </a:pPr>
            <a:r>
              <a:rPr lang="en-US" b="1" dirty="0">
                <a:solidFill>
                  <a:schemeClr val="bg1"/>
                </a:solidFill>
                <a:latin typeface="Georgia" charset="0"/>
                <a:ea typeface="Georgia" charset="0"/>
                <a:cs typeface="Georgia" charset="0"/>
              </a:rPr>
              <a:t>Student Ministry Director</a:t>
            </a:r>
          </a:p>
          <a:p>
            <a:pPr>
              <a:lnSpc>
                <a:spcPct val="150000"/>
              </a:lnSpc>
              <a:buClr>
                <a:schemeClr val="bg1"/>
              </a:buClr>
            </a:pPr>
            <a:r>
              <a:rPr lang="en-US" b="1" dirty="0">
                <a:solidFill>
                  <a:schemeClr val="bg1"/>
                </a:solidFill>
                <a:latin typeface="Georgia" charset="0"/>
                <a:ea typeface="Georgia" charset="0"/>
                <a:cs typeface="Georgia" charset="0"/>
              </a:rPr>
              <a:t>Treasurer</a:t>
            </a:r>
          </a:p>
          <a:p>
            <a:pPr>
              <a:lnSpc>
                <a:spcPct val="150000"/>
              </a:lnSpc>
              <a:buClr>
                <a:schemeClr val="bg1"/>
              </a:buClr>
            </a:pPr>
            <a:r>
              <a:rPr lang="en-US" b="1" dirty="0">
                <a:solidFill>
                  <a:schemeClr val="bg1"/>
                </a:solidFill>
                <a:latin typeface="Georgia" charset="0"/>
                <a:ea typeface="Georgia" charset="0"/>
                <a:cs typeface="Georgia" charset="0"/>
              </a:rPr>
              <a:t>Small Group Coordinator</a:t>
            </a:r>
          </a:p>
          <a:p>
            <a:pPr>
              <a:buClr>
                <a:schemeClr val="bg1"/>
              </a:buClr>
            </a:pPr>
            <a:endParaRPr lang="en-US" dirty="0">
              <a:solidFill>
                <a:schemeClr val="bg1"/>
              </a:solidFill>
              <a:latin typeface="Georgia" charset="0"/>
              <a:ea typeface="Georgia" charset="0"/>
              <a:cs typeface="Georgia" charset="0"/>
            </a:endParaRPr>
          </a:p>
        </p:txBody>
      </p:sp>
    </p:spTree>
    <p:extLst>
      <p:ext uri="{BB962C8B-B14F-4D97-AF65-F5344CB8AC3E}">
        <p14:creationId xmlns:p14="http://schemas.microsoft.com/office/powerpoint/2010/main" val="15060363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br>
              <a:rPr lang="en-US" dirty="0">
                <a:solidFill>
                  <a:srgbClr val="E7D763"/>
                </a:solidFill>
              </a:rPr>
            </a:br>
            <a:endParaRPr lang="en-US" dirty="0">
              <a:solidFill>
                <a:srgbClr val="E7D763"/>
              </a:solidFill>
            </a:endParaRPr>
          </a:p>
        </p:txBody>
      </p:sp>
    </p:spTree>
    <p:extLst>
      <p:ext uri="{BB962C8B-B14F-4D97-AF65-F5344CB8AC3E}">
        <p14:creationId xmlns:p14="http://schemas.microsoft.com/office/powerpoint/2010/main" val="2169024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rmAutofit/>
          </a:bodyPr>
          <a:lstStyle/>
          <a:p>
            <a:r>
              <a:rPr lang="en-US" dirty="0">
                <a:solidFill>
                  <a:srgbClr val="E7D763"/>
                </a:solidFill>
                <a:latin typeface="Georgia" charset="0"/>
                <a:ea typeface="Georgia" charset="0"/>
                <a:cs typeface="Georgia" charset="0"/>
              </a:rPr>
              <a:t>SO WHY SHOULD WE LOVE </a:t>
            </a:r>
            <a:br>
              <a:rPr lang="en-US" dirty="0">
                <a:solidFill>
                  <a:srgbClr val="E7D763"/>
                </a:solidFill>
                <a:latin typeface="Georgia" charset="0"/>
                <a:ea typeface="Georgia" charset="0"/>
                <a:cs typeface="Georgia" charset="0"/>
              </a:rPr>
            </a:br>
            <a:r>
              <a:rPr lang="en-US" dirty="0">
                <a:solidFill>
                  <a:srgbClr val="E7D763"/>
                </a:solidFill>
                <a:latin typeface="Georgia" charset="0"/>
                <a:ea typeface="Georgia" charset="0"/>
                <a:cs typeface="Georgia" charset="0"/>
              </a:rPr>
              <a:t>THE CHURCH?</a:t>
            </a:r>
            <a:endParaRPr lang="en-US" dirty="0">
              <a:solidFill>
                <a:srgbClr val="E7D763"/>
              </a:solidFill>
            </a:endParaRPr>
          </a:p>
        </p:txBody>
      </p:sp>
      <p:sp>
        <p:nvSpPr>
          <p:cNvPr id="3" name="Content Placeholder 2"/>
          <p:cNvSpPr>
            <a:spLocks noGrp="1"/>
          </p:cNvSpPr>
          <p:nvPr>
            <p:ph idx="1"/>
          </p:nvPr>
        </p:nvSpPr>
        <p:spPr/>
        <p:txBody>
          <a:bodyPr>
            <a:normAutofit/>
          </a:bodyPr>
          <a:lstStyle/>
          <a:p>
            <a:pPr lvl="0"/>
            <a:r>
              <a:rPr lang="en-US" sz="3200" b="1" dirty="0">
                <a:latin typeface="Georgia" charset="0"/>
                <a:ea typeface="Georgia" charset="0"/>
                <a:cs typeface="Georgia" charset="0"/>
              </a:rPr>
              <a:t>Because Christ </a:t>
            </a:r>
            <a:r>
              <a:rPr lang="en-US" sz="3200" b="1" u="sng" dirty="0">
                <a:solidFill>
                  <a:srgbClr val="E7D763"/>
                </a:solidFill>
                <a:latin typeface="Georgia" charset="0"/>
                <a:ea typeface="Georgia" charset="0"/>
                <a:cs typeface="Georgia" charset="0"/>
              </a:rPr>
              <a:t>loves</a:t>
            </a:r>
            <a:r>
              <a:rPr lang="en-US" sz="3200" b="1" dirty="0">
                <a:latin typeface="Georgia" charset="0"/>
                <a:ea typeface="Georgia" charset="0"/>
                <a:cs typeface="Georgia" charset="0"/>
              </a:rPr>
              <a:t> the church</a:t>
            </a:r>
          </a:p>
          <a:p>
            <a:pPr lvl="1">
              <a:buFont typeface="Calibri" panose="020F0502020204030204" pitchFamily="34" charset="0"/>
              <a:buChar char="‒"/>
            </a:pPr>
            <a:r>
              <a:rPr lang="en-US" sz="2800" i="1" dirty="0">
                <a:latin typeface="Georgia" charset="0"/>
                <a:ea typeface="Georgia" charset="0"/>
                <a:cs typeface="Georgia" charset="0"/>
              </a:rPr>
              <a:t> Christ loved the church and gave himself up for her.  Ephesians 5:25 </a:t>
            </a:r>
          </a:p>
          <a:p>
            <a:pPr lvl="0"/>
            <a:r>
              <a:rPr lang="en-US" sz="3200" b="1" dirty="0">
                <a:latin typeface="Georgia" charset="0"/>
                <a:ea typeface="Georgia" charset="0"/>
                <a:cs typeface="Georgia" charset="0"/>
              </a:rPr>
              <a:t>Because we can’t </a:t>
            </a:r>
            <a:r>
              <a:rPr lang="en-US" sz="3200" b="1" u="sng" dirty="0">
                <a:solidFill>
                  <a:srgbClr val="E7D763"/>
                </a:solidFill>
                <a:latin typeface="Georgia" charset="0"/>
                <a:ea typeface="Georgia" charset="0"/>
                <a:cs typeface="Georgia" charset="0"/>
              </a:rPr>
              <a:t>obey</a:t>
            </a:r>
            <a:r>
              <a:rPr lang="en-US" sz="3200" b="1" dirty="0">
                <a:latin typeface="Georgia" charset="0"/>
                <a:ea typeface="Georgia" charset="0"/>
                <a:cs typeface="Georgia" charset="0"/>
              </a:rPr>
              <a:t> Christ without the church</a:t>
            </a:r>
          </a:p>
          <a:p>
            <a:pPr lvl="1">
              <a:buFont typeface="Calibri" panose="020F0502020204030204" pitchFamily="34" charset="0"/>
              <a:buChar char="‒"/>
            </a:pPr>
            <a:r>
              <a:rPr lang="en-US" sz="2800" i="1" dirty="0">
                <a:latin typeface="Georgia" charset="0"/>
                <a:ea typeface="Georgia" charset="0"/>
                <a:cs typeface="Georgia" charset="0"/>
              </a:rPr>
              <a:t> So that there may be no division in the body, but that the members may have the same care for one another. And if one member suffers, all the members suffer with it; if one member is honored, all the members rejoice with it.   </a:t>
            </a:r>
            <a:r>
              <a:rPr lang="en-US" sz="2800" b="1" i="1" dirty="0">
                <a:latin typeface="Georgia" charset="0"/>
                <a:ea typeface="Georgia" charset="0"/>
                <a:cs typeface="Georgia" charset="0"/>
              </a:rPr>
              <a:t>            </a:t>
            </a:r>
            <a:r>
              <a:rPr lang="en-US" sz="2800" i="1" dirty="0">
                <a:latin typeface="Georgia" charset="0"/>
                <a:ea typeface="Georgia" charset="0"/>
                <a:cs typeface="Georgia" charset="0"/>
              </a:rPr>
              <a:t>1 Corinthians 12:25-26</a:t>
            </a:r>
            <a:endParaRPr lang="en-US" sz="2800" dirty="0">
              <a:latin typeface="Georgia" charset="0"/>
              <a:ea typeface="Georgia" charset="0"/>
              <a:cs typeface="Georgia" charset="0"/>
            </a:endParaRPr>
          </a:p>
        </p:txBody>
      </p:sp>
    </p:spTree>
    <p:extLst>
      <p:ext uri="{BB962C8B-B14F-4D97-AF65-F5344CB8AC3E}">
        <p14:creationId xmlns:p14="http://schemas.microsoft.com/office/powerpoint/2010/main" val="44840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rmAutofit/>
          </a:bodyPr>
          <a:lstStyle/>
          <a:p>
            <a:r>
              <a:rPr lang="en-US" dirty="0">
                <a:solidFill>
                  <a:srgbClr val="E7D763"/>
                </a:solidFill>
                <a:latin typeface="Georgia" charset="0"/>
                <a:ea typeface="Georgia" charset="0"/>
                <a:cs typeface="Georgia" charset="0"/>
              </a:rPr>
              <a:t>SO WHY SHOULD WE LOVE </a:t>
            </a:r>
            <a:br>
              <a:rPr lang="en-US" dirty="0">
                <a:solidFill>
                  <a:srgbClr val="E7D763"/>
                </a:solidFill>
                <a:latin typeface="Georgia" charset="0"/>
                <a:ea typeface="Georgia" charset="0"/>
                <a:cs typeface="Georgia" charset="0"/>
              </a:rPr>
            </a:br>
            <a:r>
              <a:rPr lang="en-US" dirty="0">
                <a:solidFill>
                  <a:srgbClr val="E7D763"/>
                </a:solidFill>
                <a:latin typeface="Georgia" charset="0"/>
                <a:ea typeface="Georgia" charset="0"/>
                <a:cs typeface="Georgia" charset="0"/>
              </a:rPr>
              <a:t>THE CHURCH?</a:t>
            </a:r>
            <a:endParaRPr lang="en-US" dirty="0">
              <a:solidFill>
                <a:srgbClr val="E7D763"/>
              </a:solidFill>
            </a:endParaRPr>
          </a:p>
        </p:txBody>
      </p:sp>
      <p:sp>
        <p:nvSpPr>
          <p:cNvPr id="3" name="Content Placeholder 2"/>
          <p:cNvSpPr>
            <a:spLocks noGrp="1"/>
          </p:cNvSpPr>
          <p:nvPr>
            <p:ph idx="1"/>
          </p:nvPr>
        </p:nvSpPr>
        <p:spPr/>
        <p:txBody>
          <a:bodyPr>
            <a:normAutofit/>
          </a:bodyPr>
          <a:lstStyle/>
          <a:p>
            <a:pPr lvl="0"/>
            <a:r>
              <a:rPr lang="en-US" sz="3200" b="1" dirty="0">
                <a:latin typeface="Georgia" charset="0"/>
                <a:ea typeface="Georgia" charset="0"/>
                <a:cs typeface="Georgia" charset="0"/>
              </a:rPr>
              <a:t>Because the world can’t </a:t>
            </a:r>
            <a:r>
              <a:rPr lang="en-US" sz="3200" b="1" u="sng" dirty="0">
                <a:solidFill>
                  <a:srgbClr val="E7D763"/>
                </a:solidFill>
                <a:latin typeface="Georgia" charset="0"/>
                <a:ea typeface="Georgia" charset="0"/>
                <a:cs typeface="Georgia" charset="0"/>
              </a:rPr>
              <a:t>know</a:t>
            </a:r>
            <a:r>
              <a:rPr lang="en-US" sz="3200" b="1" dirty="0">
                <a:latin typeface="Georgia" charset="0"/>
                <a:ea typeface="Georgia" charset="0"/>
                <a:cs typeface="Georgia" charset="0"/>
              </a:rPr>
              <a:t> Christ without the church</a:t>
            </a:r>
            <a:endParaRPr lang="en-US" sz="3200" dirty="0">
              <a:latin typeface="Georgia" charset="0"/>
              <a:ea typeface="Georgia" charset="0"/>
              <a:cs typeface="Georgia" charset="0"/>
            </a:endParaRPr>
          </a:p>
          <a:p>
            <a:pPr lvl="1">
              <a:buFont typeface="Calibri" panose="020F0502020204030204" pitchFamily="34" charset="0"/>
              <a:buChar char="‒"/>
            </a:pPr>
            <a:r>
              <a:rPr lang="en-US" sz="2800" i="1" dirty="0">
                <a:latin typeface="Georgia" charset="0"/>
                <a:ea typeface="Georgia" charset="0"/>
                <a:cs typeface="Georgia" charset="0"/>
              </a:rPr>
              <a:t> So that through the church the manifold wisdom of God might now be made known to the rulers and authorities in the heavenly places.  Ephesians 3:10 </a:t>
            </a:r>
            <a:endParaRPr lang="en-US" sz="2800" dirty="0">
              <a:latin typeface="Georgia" charset="0"/>
              <a:ea typeface="Georgia" charset="0"/>
              <a:cs typeface="Georgia" charset="0"/>
            </a:endParaRPr>
          </a:p>
        </p:txBody>
      </p:sp>
    </p:spTree>
    <p:extLst>
      <p:ext uri="{BB962C8B-B14F-4D97-AF65-F5344CB8AC3E}">
        <p14:creationId xmlns:p14="http://schemas.microsoft.com/office/powerpoint/2010/main" val="36912554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14915</TotalTime>
  <Words>2264</Words>
  <Application>Microsoft Office PowerPoint</Application>
  <PresentationFormat>Widescreen</PresentationFormat>
  <Paragraphs>326</Paragraphs>
  <Slides>79</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79</vt:i4>
      </vt:variant>
    </vt:vector>
  </HeadingPairs>
  <TitlesOfParts>
    <vt:vector size="86" baseType="lpstr">
      <vt:lpstr>Arial</vt:lpstr>
      <vt:lpstr>Calibri</vt:lpstr>
      <vt:lpstr>Calibri Light</vt:lpstr>
      <vt:lpstr>Georgia</vt:lpstr>
      <vt:lpstr>Helvetica Neue</vt:lpstr>
      <vt:lpstr>Office Theme</vt:lpstr>
      <vt:lpstr>Custom Design</vt:lpstr>
      <vt:lpstr> </vt:lpstr>
      <vt:lpstr>COURSE OUTLINE</vt:lpstr>
      <vt:lpstr>A BIBLICAL RATIONALE FOR  CHURCH PLANTING</vt:lpstr>
      <vt:lpstr>A BIBLICAL RATIONALE FOR  CHURCH PLANTING</vt:lpstr>
      <vt:lpstr>A BIBLICAL RATIONALE FOR  CHURCH PLANTING</vt:lpstr>
      <vt:lpstr>A BIBLICAL RATIONALE FOR  CHURCH PLANTING</vt:lpstr>
      <vt:lpstr>SO WHY SHOULD WE LOVE  THE CHURCH?</vt:lpstr>
      <vt:lpstr>SO WHY SHOULD WE LOVE  THE CHURCH?</vt:lpstr>
      <vt:lpstr>SO WHY SHOULD WE LOVE  THE CHURCH?</vt:lpstr>
      <vt:lpstr>SO WHY SHOULD WE LOVE  THE CHURCH?</vt:lpstr>
      <vt:lpstr>CHURCH PLANTING IN THE BIBLE</vt:lpstr>
      <vt:lpstr>CHURCH PLANTING IN THE BIBLE</vt:lpstr>
      <vt:lpstr>CHURCH PLANTING IN THE BIBLE</vt:lpstr>
      <vt:lpstr>CHURCH PLANTING IN THE BIBLE</vt:lpstr>
      <vt:lpstr>CHURCH PLANTING IN THE BIBLE</vt:lpstr>
      <vt:lpstr>CHURCH PLANTING IN ACTS</vt:lpstr>
      <vt:lpstr>CHURCH PLANTING IN ACTS</vt:lpstr>
      <vt:lpstr>A BIBLICAL RATIONALE FOR  CHURCH PLANTING</vt:lpstr>
      <vt:lpstr> </vt:lpstr>
      <vt:lpstr>COURSE OUTLINE</vt:lpstr>
      <vt:lpstr>THE  NEED  FOR  NEW  CHURCHES</vt:lpstr>
      <vt:lpstr>THE NEED FOR NEW CHURCHES</vt:lpstr>
      <vt:lpstr>THE NEED FOR NEW CHURCHES</vt:lpstr>
      <vt:lpstr>THE NEED FOR NEW CHURCHES</vt:lpstr>
      <vt:lpstr>THE NEED FOR NEW CHURCHES</vt:lpstr>
      <vt:lpstr>THE NEED FOR NEW CHURCHES</vt:lpstr>
      <vt:lpstr>WHAT IS HAPPENING TO  THE CHURCH?</vt:lpstr>
      <vt:lpstr>WHAT IS HAPPENING TO  THE CHURCH?</vt:lpstr>
      <vt:lpstr>WHAT IS HAPPENING TO   THE CHURCH?</vt:lpstr>
      <vt:lpstr>WHAT IS HAPPENING TO  THE CHURCH?</vt:lpstr>
      <vt:lpstr>WHAT IS HAPPENING TO  THE CHURCH?</vt:lpstr>
      <vt:lpstr>WHAT IS HAPPENING TO  THE CHURCH?</vt:lpstr>
      <vt:lpstr>THE NEED FOR NEW CHURCHES</vt:lpstr>
      <vt:lpstr>THE NEED FOR NEW CHURCHES</vt:lpstr>
      <vt:lpstr>THE NEED FOR NEW CHURCHES</vt:lpstr>
      <vt:lpstr>COMMON OBJECTIONS TO  CHURCH PLANTING</vt:lpstr>
      <vt:lpstr>COMMON OBJECTIONS TO  CHURCH PLANTING</vt:lpstr>
      <vt:lpstr>COMMON OBJECTIONS TO  CHURCH PLANTING</vt:lpstr>
      <vt:lpstr>COMMON OBJECTIONS TO  CHURCH PLANTING</vt:lpstr>
      <vt:lpstr> </vt:lpstr>
      <vt:lpstr>COURSE OUTLINE</vt:lpstr>
      <vt:lpstr>HOW NEW CHURCHES BEGIN</vt:lpstr>
      <vt:lpstr>MODERN CHURCH  PLANTING MODELS</vt:lpstr>
      <vt:lpstr>BIBLICAL CHURCH PLANTING MODELS</vt:lpstr>
      <vt:lpstr>BIBLICAL CHURCH PLANTING MODELS</vt:lpstr>
      <vt:lpstr>BIBLICAL CHURCH PLANTING MODELS</vt:lpstr>
      <vt:lpstr>BIBLICAL CHURCH PLANTING MODELS</vt:lpstr>
      <vt:lpstr>HOW NEW CHURCHES BEGIN</vt:lpstr>
      <vt:lpstr>HOW NEW CHURCHES BEGIN</vt:lpstr>
      <vt:lpstr>HOW NEW CHURCHES BEGIN</vt:lpstr>
      <vt:lpstr>HOW DOES ONE GO ABOUT STARTING A NEW CHURCH?</vt:lpstr>
      <vt:lpstr>HOW DOES ONE GO ABOUT STARTING A NEW CHURCH?</vt:lpstr>
      <vt:lpstr>HOW DOES ONE GO ABOUT STARTING A NEW CHURCH?</vt:lpstr>
      <vt:lpstr>HOW DOES ONE GO ABOUT STARTING A NEW CHURCH?</vt:lpstr>
      <vt:lpstr>HOW DOES ONE GO ABOUT STARTING A NEW CHURCH?</vt:lpstr>
      <vt:lpstr>PowerPoint Presentation</vt:lpstr>
      <vt:lpstr>PowerPoint Presentation</vt:lpstr>
      <vt:lpstr>PowerPoint Presentation</vt:lpstr>
      <vt:lpstr>PowerPoint Presentation</vt:lpstr>
      <vt:lpstr>PowerPoint Presentation</vt:lpstr>
      <vt:lpstr> </vt:lpstr>
      <vt:lpstr>COURSE OUTLINE</vt:lpstr>
      <vt:lpstr>HOW ORDINARY CHRISTIANS CAN BEGIN NEW CHURCHES</vt:lpstr>
      <vt:lpstr>HOW ORDINARY CHRISTIANS CAN BEGIN NEW CHURCHES</vt:lpstr>
      <vt:lpstr>HOW ORDINARY CHRISTIANS CAN BEGIN NEW CHURCHES</vt:lpstr>
      <vt:lpstr>HOW ORDINARY CHRISTIANS CAN BEGIN NEW CHURCHES</vt:lpstr>
      <vt:lpstr>HOW ORDINARY CHRISTIANS CAN BEGIN NEW CHURCHES</vt:lpstr>
      <vt:lpstr>HOW ORDINARY CHRISTIANS CAN BEGIN NEW CHURCHES</vt:lpstr>
      <vt:lpstr>HOW ORDINARY CHRISTIANS CAN BEGIN NEW CHURCHES</vt:lpstr>
      <vt:lpstr>HOW ORDINARY CHRISTIANS CAN BEGIN NEW CHURCHES</vt:lpstr>
      <vt:lpstr>HOW ORDINARY CHRISTIANS CAN BEGIN NEW CHURCHES</vt:lpstr>
      <vt:lpstr>HOW ORDINARY CHRISTIANS CAN BEGIN NEW CHURCHES</vt:lpstr>
      <vt:lpstr>IS GOD CALLING ME TO START A  NEW CHURCH?</vt:lpstr>
      <vt:lpstr>IS GOD CALLING ME TO START A  NEW CHURCH?</vt:lpstr>
      <vt:lpstr>BIBLICAL  QUALIFICATIONS  OF  ELDERS 1 Timothy 3:1-7, Titus 1:5-9, 1 Peter 5:1-4</vt:lpstr>
      <vt:lpstr>IS GOD CALLING ME TO START A  NEW CHURCH?</vt:lpstr>
      <vt:lpstr>IS GOD CALLING ME TO START A  NEW CHURCH?</vt:lpstr>
      <vt:lpstr>KEY MINISTRY LEADERSHIP NEEDS</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CHURCH PLANTING PRIMER</dc:title>
  <dc:creator>Holly Huffman</dc:creator>
  <cp:lastModifiedBy>Holly Huffman</cp:lastModifiedBy>
  <cp:revision>72</cp:revision>
  <dcterms:created xsi:type="dcterms:W3CDTF">2016-02-14T22:57:25Z</dcterms:created>
  <dcterms:modified xsi:type="dcterms:W3CDTF">2016-08-08T14:48:12Z</dcterms:modified>
</cp:coreProperties>
</file>